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75" r:id="rId14"/>
    <p:sldId id="268" r:id="rId15"/>
    <p:sldId id="307" r:id="rId16"/>
    <p:sldId id="317" r:id="rId17"/>
    <p:sldId id="269" r:id="rId18"/>
    <p:sldId id="318"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FCD4AE2-BF9A-41B9-8F9E-D5BEF0167D2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M"/>
          </a:p>
        </p:txBody>
      </p:sp>
      <p:sp>
        <p:nvSpPr>
          <p:cNvPr id="3" name="Espace réservé de la date 2">
            <a:extLst>
              <a:ext uri="{FF2B5EF4-FFF2-40B4-BE49-F238E27FC236}">
                <a16:creationId xmlns:a16="http://schemas.microsoft.com/office/drawing/2014/main" id="{94D20549-D321-47B4-8BE5-D1A72B17693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3C8E7DA-CBFD-4E56-8ADE-D380F6EE859F}" type="datetimeFigureOut">
              <a:rPr lang="fr-CM" smtClean="0"/>
              <a:t>28/10/2021</a:t>
            </a:fld>
            <a:endParaRPr lang="fr-CM"/>
          </a:p>
        </p:txBody>
      </p:sp>
      <p:sp>
        <p:nvSpPr>
          <p:cNvPr id="4" name="Espace réservé du pied de page 3">
            <a:extLst>
              <a:ext uri="{FF2B5EF4-FFF2-40B4-BE49-F238E27FC236}">
                <a16:creationId xmlns:a16="http://schemas.microsoft.com/office/drawing/2014/main" id="{3CB2ECF2-7078-4C22-A026-4F58D3952A6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CM"/>
          </a:p>
        </p:txBody>
      </p:sp>
      <p:sp>
        <p:nvSpPr>
          <p:cNvPr id="5" name="Espace réservé du numéro de diapositive 4">
            <a:extLst>
              <a:ext uri="{FF2B5EF4-FFF2-40B4-BE49-F238E27FC236}">
                <a16:creationId xmlns:a16="http://schemas.microsoft.com/office/drawing/2014/main" id="{D21B8D38-9191-43C7-9F4E-768899D512B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45162F1-35CB-4E12-A6BB-B02A58F2A07E}" type="slidenum">
              <a:rPr lang="fr-CM" smtClean="0"/>
              <a:t>‹N°›</a:t>
            </a:fld>
            <a:endParaRPr lang="fr-CM"/>
          </a:p>
        </p:txBody>
      </p:sp>
    </p:spTree>
    <p:extLst>
      <p:ext uri="{BB962C8B-B14F-4D97-AF65-F5344CB8AC3E}">
        <p14:creationId xmlns:p14="http://schemas.microsoft.com/office/powerpoint/2010/main" val="3359314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M"/>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AB9B55-63B0-41B5-B60C-18E674CC3126}" type="datetimeFigureOut">
              <a:rPr lang="fr-CM" smtClean="0"/>
              <a:t>28/10/2021</a:t>
            </a:fld>
            <a:endParaRPr lang="fr-CM"/>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M"/>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M"/>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M"/>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4176F0-8888-47C4-A912-D9D456EDD868}" type="slidenum">
              <a:rPr lang="fr-CM" smtClean="0"/>
              <a:t>‹N°›</a:t>
            </a:fld>
            <a:endParaRPr lang="fr-CM"/>
          </a:p>
        </p:txBody>
      </p:sp>
    </p:spTree>
    <p:extLst>
      <p:ext uri="{BB962C8B-B14F-4D97-AF65-F5344CB8AC3E}">
        <p14:creationId xmlns:p14="http://schemas.microsoft.com/office/powerpoint/2010/main" val="24537395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commentaires 2"/>
          <p:cNvSpPr>
            <a:spLocks noGrp="1"/>
          </p:cNvSpPr>
          <p:nvPr>
            <p:ph type="body" idx="1"/>
          </p:nvPr>
        </p:nvSpPr>
        <p:spPr/>
        <p:txBody>
          <a:bodyPr/>
          <a:lstStyle/>
          <a:p>
            <a:r>
              <a:rPr lang="fr-FR" sz="1800" dirty="0">
                <a:effectLst/>
                <a:latin typeface="Times New Roman" panose="02020603050405020304" pitchFamily="18" charset="0"/>
                <a:ea typeface="Times New Roman" panose="02020603050405020304" pitchFamily="18" charset="0"/>
              </a:rPr>
              <a:t>Parmi la population de MTEV, l’EP constituait 59,3% des cas, observation également faite par Coulibaly et all qui avait 60,92%, mais très différent du constat fait par </a:t>
            </a:r>
            <a:r>
              <a:rPr lang="fr-FR" sz="1800" dirty="0" err="1">
                <a:effectLst/>
                <a:latin typeface="Times New Roman" panose="02020603050405020304" pitchFamily="18" charset="0"/>
                <a:ea typeface="Times New Roman" panose="02020603050405020304" pitchFamily="18" charset="0"/>
              </a:rPr>
              <a:t>Owono</a:t>
            </a:r>
            <a:r>
              <a:rPr lang="fr-FR" sz="1800" dirty="0">
                <a:effectLst/>
                <a:latin typeface="Times New Roman" panose="02020603050405020304" pitchFamily="18" charset="0"/>
                <a:ea typeface="Times New Roman" panose="02020603050405020304" pitchFamily="18" charset="0"/>
              </a:rPr>
              <a:t> </a:t>
            </a:r>
            <a:r>
              <a:rPr lang="fr-FR" sz="1800" dirty="0" err="1">
                <a:effectLst/>
                <a:latin typeface="Times New Roman" panose="02020603050405020304" pitchFamily="18" charset="0"/>
                <a:ea typeface="Times New Roman" panose="02020603050405020304" pitchFamily="18" charset="0"/>
              </a:rPr>
              <a:t>Etoundi</a:t>
            </a:r>
            <a:r>
              <a:rPr lang="fr-FR" sz="1800" dirty="0">
                <a:effectLst/>
                <a:latin typeface="Times New Roman" panose="02020603050405020304" pitchFamily="18" charset="0"/>
                <a:ea typeface="Times New Roman" panose="02020603050405020304" pitchFamily="18" charset="0"/>
              </a:rPr>
              <a:t> qui retrouvait une prédominance de TVP à 87%. Ceci pourrait s’expliquer par une fréquence croissante de réalisation de l’angioscanner dans les services.</a:t>
            </a:r>
            <a:r>
              <a:rPr lang="fr-FR" sz="1800" baseline="0" dirty="0">
                <a:effectLst/>
                <a:latin typeface="Times New Roman" panose="02020603050405020304" pitchFamily="18" charset="0"/>
                <a:ea typeface="Times New Roman" panose="02020603050405020304" pitchFamily="18" charset="0"/>
              </a:rPr>
              <a:t> En effet ,</a:t>
            </a:r>
            <a:r>
              <a:rPr lang="fr-FR" sz="1800" dirty="0">
                <a:effectLst/>
                <a:latin typeface="Times New Roman" panose="02020603050405020304" pitchFamily="18" charset="0"/>
                <a:ea typeface="Times New Roman" panose="02020603050405020304" pitchFamily="18" charset="0"/>
              </a:rPr>
              <a:t> 81% des patients de notre étude l’ont réalisé.</a:t>
            </a:r>
            <a:endParaRPr lang="fr-FR" dirty="0"/>
          </a:p>
        </p:txBody>
      </p:sp>
      <p:sp>
        <p:nvSpPr>
          <p:cNvPr id="4" name="Espace réservé du numéro de diapositive 3"/>
          <p:cNvSpPr>
            <a:spLocks noGrp="1"/>
          </p:cNvSpPr>
          <p:nvPr>
            <p:ph type="sldNum" sz="quarter" idx="10"/>
          </p:nvPr>
        </p:nvSpPr>
        <p:spPr/>
        <p:txBody>
          <a:bodyPr/>
          <a:lstStyle/>
          <a:p>
            <a:fld id="{43237019-9FB4-4614-AFB4-2FCEAD90372F}" type="slidenum">
              <a:rPr lang="en-US" smtClean="0"/>
              <a:t>13</a:t>
            </a:fld>
            <a:endParaRPr lang="en-US"/>
          </a:p>
        </p:txBody>
      </p:sp>
    </p:spTree>
    <p:extLst>
      <p:ext uri="{BB962C8B-B14F-4D97-AF65-F5344CB8AC3E}">
        <p14:creationId xmlns:p14="http://schemas.microsoft.com/office/powerpoint/2010/main" val="2583745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En somme, La majorité des participants avait une capacité fonctionnelle normale 70,4%, néanmoins 29,6% avait une capacité fonctionnelle altéré.</a:t>
            </a:r>
            <a:endParaRPr lang="fr-CM" dirty="0"/>
          </a:p>
        </p:txBody>
      </p:sp>
      <p:sp>
        <p:nvSpPr>
          <p:cNvPr id="4" name="Espace réservé du numéro de diapositive 3"/>
          <p:cNvSpPr>
            <a:spLocks noGrp="1"/>
          </p:cNvSpPr>
          <p:nvPr>
            <p:ph type="sldNum" sz="quarter" idx="10"/>
          </p:nvPr>
        </p:nvSpPr>
        <p:spPr/>
        <p:txBody>
          <a:bodyPr/>
          <a:lstStyle/>
          <a:p>
            <a:fld id="{43237019-9FB4-4614-AFB4-2FCEAD90372F}" type="slidenum">
              <a:rPr lang="en-US" smtClean="0"/>
              <a:t>15</a:t>
            </a:fld>
            <a:endParaRPr lang="en-US"/>
          </a:p>
        </p:txBody>
      </p:sp>
    </p:spTree>
    <p:extLst>
      <p:ext uri="{BB962C8B-B14F-4D97-AF65-F5344CB8AC3E}">
        <p14:creationId xmlns:p14="http://schemas.microsoft.com/office/powerpoint/2010/main" val="1116888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685800" y="1143000"/>
            <a:ext cx="5486400" cy="3086100"/>
          </a:xfrm>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 Au terme de notre étude, nous avons constaté qu’il </a:t>
            </a:r>
            <a:r>
              <a:rPr lang="fr-FR" sz="1200" kern="1200" dirty="0" err="1">
                <a:solidFill>
                  <a:schemeClr val="tx1"/>
                </a:solidFill>
                <a:effectLst/>
                <a:latin typeface="+mn-lt"/>
                <a:ea typeface="+mn-ea"/>
                <a:cs typeface="+mn-cs"/>
              </a:rPr>
              <a:t>etait</a:t>
            </a:r>
            <a:r>
              <a:rPr lang="fr-FR" sz="1200" kern="1200" dirty="0">
                <a:solidFill>
                  <a:schemeClr val="tx1"/>
                </a:solidFill>
                <a:effectLst/>
                <a:latin typeface="+mn-lt"/>
                <a:ea typeface="+mn-ea"/>
                <a:cs typeface="+mn-cs"/>
              </a:rPr>
              <a:t> 59,5 fois plus probable d’avoir une altération de la capacité fonctionnelle en étant obèse qu’avec un IMC normal (p=0,006). Ceci pourrait s’expliquer par les complications cardiovasculaires (dépôt de graisse dans les vaisseaux) et </a:t>
            </a:r>
            <a:r>
              <a:rPr lang="fr-FR" sz="1200" kern="1200" dirty="0" err="1">
                <a:solidFill>
                  <a:schemeClr val="tx1"/>
                </a:solidFill>
                <a:effectLst/>
                <a:latin typeface="+mn-lt"/>
                <a:ea typeface="+mn-ea"/>
                <a:cs typeface="+mn-cs"/>
              </a:rPr>
              <a:t>ostéo-articulaires</a:t>
            </a:r>
            <a:r>
              <a:rPr lang="fr-FR" sz="1200" kern="1200" dirty="0">
                <a:solidFill>
                  <a:schemeClr val="tx1"/>
                </a:solidFill>
                <a:effectLst/>
                <a:latin typeface="+mn-lt"/>
                <a:ea typeface="+mn-ea"/>
                <a:cs typeface="+mn-cs"/>
              </a:rPr>
              <a:t> (arthrose+++) ainsi que la sédentarité engendré. Par ailleurs, nous constatons que les patients se présentant avec un tableau d’EP massive ont également une probabilité élevé d’avoir une altération de la capacité fonctionnelle (p=0,007). Ceci pourrait s’expliquer par la diminution de la fraction d’éjection ventriculaire droite et la dysfonction diastolique du ventricule gauche engendré par celle-ci. Il</a:t>
            </a:r>
            <a:r>
              <a:rPr lang="fr-FR" sz="1200" kern="1200" baseline="0" dirty="0">
                <a:solidFill>
                  <a:schemeClr val="tx1"/>
                </a:solidFill>
                <a:effectLst/>
                <a:latin typeface="+mn-lt"/>
                <a:ea typeface="+mn-ea"/>
                <a:cs typeface="+mn-cs"/>
              </a:rPr>
              <a:t> y’avait 97% de chance d’avoir une bonne capacité en restant observant au traitement.</a:t>
            </a:r>
            <a:r>
              <a:rPr lang="fr-FR" sz="1200" kern="1200" dirty="0">
                <a:solidFill>
                  <a:schemeClr val="tx1"/>
                </a:solidFill>
                <a:effectLst/>
                <a:latin typeface="+mn-lt"/>
                <a:ea typeface="+mn-ea"/>
                <a:cs typeface="+mn-cs"/>
              </a:rPr>
              <a:t> (p=0,001). Ceci pourrait s’expliquer par les complications et les récidives engendrées par un traitement inadéquat. </a:t>
            </a:r>
          </a:p>
          <a:p>
            <a:r>
              <a:rPr lang="fr-FR" sz="1200" b="1" u="none" strike="noStrike"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endParaRPr lang="fr-CM" dirty="0"/>
          </a:p>
        </p:txBody>
      </p:sp>
      <p:sp>
        <p:nvSpPr>
          <p:cNvPr id="4" name="Espace réservé du numéro de diapositive 3"/>
          <p:cNvSpPr>
            <a:spLocks noGrp="1"/>
          </p:cNvSpPr>
          <p:nvPr>
            <p:ph type="sldNum" sz="quarter" idx="10"/>
          </p:nvPr>
        </p:nvSpPr>
        <p:spPr/>
        <p:txBody>
          <a:bodyPr/>
          <a:lstStyle/>
          <a:p>
            <a:fld id="{43237019-9FB4-4614-AFB4-2FCEAD90372F}" type="slidenum">
              <a:rPr lang="en-US" smtClean="0"/>
              <a:t>16</a:t>
            </a:fld>
            <a:endParaRPr lang="en-US"/>
          </a:p>
        </p:txBody>
      </p:sp>
    </p:spTree>
    <p:extLst>
      <p:ext uri="{BB962C8B-B14F-4D97-AF65-F5344CB8AC3E}">
        <p14:creationId xmlns:p14="http://schemas.microsoft.com/office/powerpoint/2010/main" val="1401660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13E1F05-631E-449B-BED0-5D0B2FDC2FCB}" type="datetime1">
              <a:rPr lang="fr-CM" smtClean="0"/>
              <a:t>28/10/2021</a:t>
            </a:fld>
            <a:endParaRPr lang="fr-CM"/>
          </a:p>
        </p:txBody>
      </p:sp>
      <p:sp>
        <p:nvSpPr>
          <p:cNvPr id="5" name="Footer Placeholder 4"/>
          <p:cNvSpPr>
            <a:spLocks noGrp="1"/>
          </p:cNvSpPr>
          <p:nvPr>
            <p:ph type="ftr" sz="quarter" idx="11"/>
          </p:nvPr>
        </p:nvSpPr>
        <p:spPr/>
        <p:txBody>
          <a:bodyPr/>
          <a:lstStyle/>
          <a:p>
            <a:endParaRPr lang="fr-CM"/>
          </a:p>
        </p:txBody>
      </p:sp>
      <p:sp>
        <p:nvSpPr>
          <p:cNvPr id="6" name="Slide Number Placeholder 5"/>
          <p:cNvSpPr>
            <a:spLocks noGrp="1"/>
          </p:cNvSpPr>
          <p:nvPr>
            <p:ph type="sldNum" sz="quarter" idx="12"/>
          </p:nvPr>
        </p:nvSpPr>
        <p:spPr/>
        <p:txBody>
          <a:bodyPr/>
          <a:lstStyle/>
          <a:p>
            <a:fld id="{6D9168F9-DA3B-4887-84BF-248E899EEAE3}" type="slidenum">
              <a:rPr lang="fr-CM" smtClean="0"/>
              <a:t>‹N°›</a:t>
            </a:fld>
            <a:endParaRPr lang="fr-CM"/>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1534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D9A6F6D-E593-4F6C-ACFB-723261C04B18}" type="datetime1">
              <a:rPr lang="fr-CM" smtClean="0"/>
              <a:t>28/10/2021</a:t>
            </a:fld>
            <a:endParaRPr lang="fr-CM"/>
          </a:p>
        </p:txBody>
      </p:sp>
      <p:sp>
        <p:nvSpPr>
          <p:cNvPr id="5" name="Footer Placeholder 4"/>
          <p:cNvSpPr>
            <a:spLocks noGrp="1"/>
          </p:cNvSpPr>
          <p:nvPr>
            <p:ph type="ftr" sz="quarter" idx="11"/>
          </p:nvPr>
        </p:nvSpPr>
        <p:spPr/>
        <p:txBody>
          <a:bodyPr/>
          <a:lstStyle/>
          <a:p>
            <a:endParaRPr lang="fr-CM"/>
          </a:p>
        </p:txBody>
      </p:sp>
      <p:sp>
        <p:nvSpPr>
          <p:cNvPr id="6" name="Slide Number Placeholder 5"/>
          <p:cNvSpPr>
            <a:spLocks noGrp="1"/>
          </p:cNvSpPr>
          <p:nvPr>
            <p:ph type="sldNum" sz="quarter" idx="12"/>
          </p:nvPr>
        </p:nvSpPr>
        <p:spPr/>
        <p:txBody>
          <a:bodyPr/>
          <a:lstStyle/>
          <a:p>
            <a:fld id="{6D9168F9-DA3B-4887-84BF-248E899EEAE3}" type="slidenum">
              <a:rPr lang="fr-CM" smtClean="0"/>
              <a:t>‹N°›</a:t>
            </a:fld>
            <a:endParaRPr lang="fr-CM"/>
          </a:p>
        </p:txBody>
      </p:sp>
    </p:spTree>
    <p:extLst>
      <p:ext uri="{BB962C8B-B14F-4D97-AF65-F5344CB8AC3E}">
        <p14:creationId xmlns:p14="http://schemas.microsoft.com/office/powerpoint/2010/main" val="684107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13F33A-EEE6-4950-A8DB-2281EBEC69DE}" type="datetime1">
              <a:rPr lang="fr-CM" smtClean="0"/>
              <a:t>28/10/2021</a:t>
            </a:fld>
            <a:endParaRPr lang="fr-CM"/>
          </a:p>
        </p:txBody>
      </p:sp>
      <p:sp>
        <p:nvSpPr>
          <p:cNvPr id="5" name="Footer Placeholder 4"/>
          <p:cNvSpPr>
            <a:spLocks noGrp="1"/>
          </p:cNvSpPr>
          <p:nvPr>
            <p:ph type="ftr" sz="quarter" idx="11"/>
          </p:nvPr>
        </p:nvSpPr>
        <p:spPr/>
        <p:txBody>
          <a:bodyPr/>
          <a:lstStyle/>
          <a:p>
            <a:endParaRPr lang="fr-CM"/>
          </a:p>
        </p:txBody>
      </p:sp>
      <p:sp>
        <p:nvSpPr>
          <p:cNvPr id="6" name="Slide Number Placeholder 5"/>
          <p:cNvSpPr>
            <a:spLocks noGrp="1"/>
          </p:cNvSpPr>
          <p:nvPr>
            <p:ph type="sldNum" sz="quarter" idx="12"/>
          </p:nvPr>
        </p:nvSpPr>
        <p:spPr/>
        <p:txBody>
          <a:bodyPr/>
          <a:lstStyle/>
          <a:p>
            <a:fld id="{6D9168F9-DA3B-4887-84BF-248E899EEAE3}" type="slidenum">
              <a:rPr lang="fr-CM" smtClean="0"/>
              <a:t>‹N°›</a:t>
            </a:fld>
            <a:endParaRPr lang="fr-CM"/>
          </a:p>
        </p:txBody>
      </p:sp>
    </p:spTree>
    <p:extLst>
      <p:ext uri="{BB962C8B-B14F-4D97-AF65-F5344CB8AC3E}">
        <p14:creationId xmlns:p14="http://schemas.microsoft.com/office/powerpoint/2010/main" val="676895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43D56CE-C8B1-484A-988E-D6BFCA92FEB9}" type="datetime1">
              <a:rPr lang="fr-CM" smtClean="0"/>
              <a:t>28/10/2021</a:t>
            </a:fld>
            <a:endParaRPr lang="fr-CM"/>
          </a:p>
        </p:txBody>
      </p:sp>
      <p:sp>
        <p:nvSpPr>
          <p:cNvPr id="5" name="Footer Placeholder 4"/>
          <p:cNvSpPr>
            <a:spLocks noGrp="1"/>
          </p:cNvSpPr>
          <p:nvPr>
            <p:ph type="ftr" sz="quarter" idx="11"/>
          </p:nvPr>
        </p:nvSpPr>
        <p:spPr/>
        <p:txBody>
          <a:bodyPr/>
          <a:lstStyle/>
          <a:p>
            <a:endParaRPr lang="fr-CM"/>
          </a:p>
        </p:txBody>
      </p:sp>
      <p:sp>
        <p:nvSpPr>
          <p:cNvPr id="6" name="Slide Number Placeholder 5"/>
          <p:cNvSpPr>
            <a:spLocks noGrp="1"/>
          </p:cNvSpPr>
          <p:nvPr>
            <p:ph type="sldNum" sz="quarter" idx="12"/>
          </p:nvPr>
        </p:nvSpPr>
        <p:spPr/>
        <p:txBody>
          <a:bodyPr/>
          <a:lstStyle/>
          <a:p>
            <a:fld id="{6D9168F9-DA3B-4887-84BF-248E899EEAE3}" type="slidenum">
              <a:rPr lang="fr-CM" smtClean="0"/>
              <a:t>‹N°›</a:t>
            </a:fld>
            <a:endParaRPr lang="fr-CM"/>
          </a:p>
        </p:txBody>
      </p:sp>
    </p:spTree>
    <p:extLst>
      <p:ext uri="{BB962C8B-B14F-4D97-AF65-F5344CB8AC3E}">
        <p14:creationId xmlns:p14="http://schemas.microsoft.com/office/powerpoint/2010/main" val="1622145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0227BC7-D22F-452E-ABFF-5FF332913DB5}" type="datetime1">
              <a:rPr lang="fr-CM" smtClean="0"/>
              <a:t>28/10/2021</a:t>
            </a:fld>
            <a:endParaRPr lang="fr-CM"/>
          </a:p>
        </p:txBody>
      </p:sp>
      <p:sp>
        <p:nvSpPr>
          <p:cNvPr id="5" name="Footer Placeholder 4"/>
          <p:cNvSpPr>
            <a:spLocks noGrp="1"/>
          </p:cNvSpPr>
          <p:nvPr>
            <p:ph type="ftr" sz="quarter" idx="11"/>
          </p:nvPr>
        </p:nvSpPr>
        <p:spPr/>
        <p:txBody>
          <a:bodyPr/>
          <a:lstStyle/>
          <a:p>
            <a:endParaRPr lang="fr-CM"/>
          </a:p>
        </p:txBody>
      </p:sp>
      <p:sp>
        <p:nvSpPr>
          <p:cNvPr id="6" name="Slide Number Placeholder 5"/>
          <p:cNvSpPr>
            <a:spLocks noGrp="1"/>
          </p:cNvSpPr>
          <p:nvPr>
            <p:ph type="sldNum" sz="quarter" idx="12"/>
          </p:nvPr>
        </p:nvSpPr>
        <p:spPr/>
        <p:txBody>
          <a:bodyPr/>
          <a:lstStyle/>
          <a:p>
            <a:fld id="{6D9168F9-DA3B-4887-84BF-248E899EEAE3}" type="slidenum">
              <a:rPr lang="fr-CM" smtClean="0"/>
              <a:t>‹N°›</a:t>
            </a:fld>
            <a:endParaRPr lang="fr-CM"/>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861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FAE250A-5EE7-49C1-B095-4D72196A3B51}" type="datetime1">
              <a:rPr lang="fr-CM" smtClean="0"/>
              <a:t>28/10/2021</a:t>
            </a:fld>
            <a:endParaRPr lang="fr-CM"/>
          </a:p>
        </p:txBody>
      </p:sp>
      <p:sp>
        <p:nvSpPr>
          <p:cNvPr id="6" name="Footer Placeholder 5"/>
          <p:cNvSpPr>
            <a:spLocks noGrp="1"/>
          </p:cNvSpPr>
          <p:nvPr>
            <p:ph type="ftr" sz="quarter" idx="11"/>
          </p:nvPr>
        </p:nvSpPr>
        <p:spPr/>
        <p:txBody>
          <a:bodyPr/>
          <a:lstStyle/>
          <a:p>
            <a:endParaRPr lang="fr-CM"/>
          </a:p>
        </p:txBody>
      </p:sp>
      <p:sp>
        <p:nvSpPr>
          <p:cNvPr id="7" name="Slide Number Placeholder 6"/>
          <p:cNvSpPr>
            <a:spLocks noGrp="1"/>
          </p:cNvSpPr>
          <p:nvPr>
            <p:ph type="sldNum" sz="quarter" idx="12"/>
          </p:nvPr>
        </p:nvSpPr>
        <p:spPr/>
        <p:txBody>
          <a:bodyPr/>
          <a:lstStyle/>
          <a:p>
            <a:fld id="{6D9168F9-DA3B-4887-84BF-248E899EEAE3}" type="slidenum">
              <a:rPr lang="fr-CM" smtClean="0"/>
              <a:t>‹N°›</a:t>
            </a:fld>
            <a:endParaRPr lang="fr-CM"/>
          </a:p>
        </p:txBody>
      </p:sp>
    </p:spTree>
    <p:extLst>
      <p:ext uri="{BB962C8B-B14F-4D97-AF65-F5344CB8AC3E}">
        <p14:creationId xmlns:p14="http://schemas.microsoft.com/office/powerpoint/2010/main" val="1024004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1626228-68F4-4734-BA8F-A79A590D8A0A}" type="datetime1">
              <a:rPr lang="fr-CM" smtClean="0"/>
              <a:t>28/10/2021</a:t>
            </a:fld>
            <a:endParaRPr lang="fr-CM"/>
          </a:p>
        </p:txBody>
      </p:sp>
      <p:sp>
        <p:nvSpPr>
          <p:cNvPr id="8" name="Footer Placeholder 7"/>
          <p:cNvSpPr>
            <a:spLocks noGrp="1"/>
          </p:cNvSpPr>
          <p:nvPr>
            <p:ph type="ftr" sz="quarter" idx="11"/>
          </p:nvPr>
        </p:nvSpPr>
        <p:spPr/>
        <p:txBody>
          <a:bodyPr/>
          <a:lstStyle/>
          <a:p>
            <a:endParaRPr lang="fr-CM"/>
          </a:p>
        </p:txBody>
      </p:sp>
      <p:sp>
        <p:nvSpPr>
          <p:cNvPr id="9" name="Slide Number Placeholder 8"/>
          <p:cNvSpPr>
            <a:spLocks noGrp="1"/>
          </p:cNvSpPr>
          <p:nvPr>
            <p:ph type="sldNum" sz="quarter" idx="12"/>
          </p:nvPr>
        </p:nvSpPr>
        <p:spPr/>
        <p:txBody>
          <a:bodyPr/>
          <a:lstStyle/>
          <a:p>
            <a:fld id="{6D9168F9-DA3B-4887-84BF-248E899EEAE3}" type="slidenum">
              <a:rPr lang="fr-CM" smtClean="0"/>
              <a:t>‹N°›</a:t>
            </a:fld>
            <a:endParaRPr lang="fr-CM"/>
          </a:p>
        </p:txBody>
      </p:sp>
    </p:spTree>
    <p:extLst>
      <p:ext uri="{BB962C8B-B14F-4D97-AF65-F5344CB8AC3E}">
        <p14:creationId xmlns:p14="http://schemas.microsoft.com/office/powerpoint/2010/main" val="867335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4D057B5-E3AC-4F1A-92F7-979AD8C4D09E}" type="datetime1">
              <a:rPr lang="fr-CM" smtClean="0"/>
              <a:t>28/10/2021</a:t>
            </a:fld>
            <a:endParaRPr lang="fr-CM"/>
          </a:p>
        </p:txBody>
      </p:sp>
      <p:sp>
        <p:nvSpPr>
          <p:cNvPr id="4" name="Footer Placeholder 3"/>
          <p:cNvSpPr>
            <a:spLocks noGrp="1"/>
          </p:cNvSpPr>
          <p:nvPr>
            <p:ph type="ftr" sz="quarter" idx="11"/>
          </p:nvPr>
        </p:nvSpPr>
        <p:spPr/>
        <p:txBody>
          <a:bodyPr/>
          <a:lstStyle/>
          <a:p>
            <a:endParaRPr lang="fr-CM"/>
          </a:p>
        </p:txBody>
      </p:sp>
      <p:sp>
        <p:nvSpPr>
          <p:cNvPr id="5" name="Slide Number Placeholder 4"/>
          <p:cNvSpPr>
            <a:spLocks noGrp="1"/>
          </p:cNvSpPr>
          <p:nvPr>
            <p:ph type="sldNum" sz="quarter" idx="12"/>
          </p:nvPr>
        </p:nvSpPr>
        <p:spPr/>
        <p:txBody>
          <a:bodyPr/>
          <a:lstStyle/>
          <a:p>
            <a:fld id="{6D9168F9-DA3B-4887-84BF-248E899EEAE3}" type="slidenum">
              <a:rPr lang="fr-CM" smtClean="0"/>
              <a:t>‹N°›</a:t>
            </a:fld>
            <a:endParaRPr lang="fr-CM"/>
          </a:p>
        </p:txBody>
      </p:sp>
    </p:spTree>
    <p:extLst>
      <p:ext uri="{BB962C8B-B14F-4D97-AF65-F5344CB8AC3E}">
        <p14:creationId xmlns:p14="http://schemas.microsoft.com/office/powerpoint/2010/main" val="1229006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38BEA8B-E631-4140-B28B-F3695C88B4F4}" type="datetime1">
              <a:rPr lang="fr-CM" smtClean="0"/>
              <a:t>28/10/2021</a:t>
            </a:fld>
            <a:endParaRPr lang="fr-CM"/>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CM"/>
          </a:p>
        </p:txBody>
      </p:sp>
      <p:sp>
        <p:nvSpPr>
          <p:cNvPr id="9" name="Slide Number Placeholder 8"/>
          <p:cNvSpPr>
            <a:spLocks noGrp="1"/>
          </p:cNvSpPr>
          <p:nvPr>
            <p:ph type="sldNum" sz="quarter" idx="12"/>
          </p:nvPr>
        </p:nvSpPr>
        <p:spPr/>
        <p:txBody>
          <a:bodyPr/>
          <a:lstStyle/>
          <a:p>
            <a:fld id="{6D9168F9-DA3B-4887-84BF-248E899EEAE3}" type="slidenum">
              <a:rPr lang="fr-CM" smtClean="0"/>
              <a:t>‹N°›</a:t>
            </a:fld>
            <a:endParaRPr lang="fr-CM"/>
          </a:p>
        </p:txBody>
      </p:sp>
    </p:spTree>
    <p:extLst>
      <p:ext uri="{BB962C8B-B14F-4D97-AF65-F5344CB8AC3E}">
        <p14:creationId xmlns:p14="http://schemas.microsoft.com/office/powerpoint/2010/main" val="526063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4DF079F-3E8D-42D9-B84C-21C52A97424C}" type="datetime1">
              <a:rPr lang="fr-CM" smtClean="0"/>
              <a:t>28/10/2021</a:t>
            </a:fld>
            <a:endParaRPr lang="fr-CM"/>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r-CM"/>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9168F9-DA3B-4887-84BF-248E899EEAE3}" type="slidenum">
              <a:rPr lang="fr-CM" smtClean="0"/>
              <a:t>‹N°›</a:t>
            </a:fld>
            <a:endParaRPr lang="fr-CM"/>
          </a:p>
        </p:txBody>
      </p:sp>
    </p:spTree>
    <p:extLst>
      <p:ext uri="{BB962C8B-B14F-4D97-AF65-F5344CB8AC3E}">
        <p14:creationId xmlns:p14="http://schemas.microsoft.com/office/powerpoint/2010/main" val="1602030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7334993-E5FA-4077-B605-7461F60F994D}" type="datetime1">
              <a:rPr lang="fr-CM" smtClean="0"/>
              <a:t>28/10/2021</a:t>
            </a:fld>
            <a:endParaRPr lang="fr-CM"/>
          </a:p>
        </p:txBody>
      </p:sp>
      <p:sp>
        <p:nvSpPr>
          <p:cNvPr id="6" name="Footer Placeholder 5"/>
          <p:cNvSpPr>
            <a:spLocks noGrp="1"/>
          </p:cNvSpPr>
          <p:nvPr>
            <p:ph type="ftr" sz="quarter" idx="11"/>
          </p:nvPr>
        </p:nvSpPr>
        <p:spPr/>
        <p:txBody>
          <a:bodyPr/>
          <a:lstStyle/>
          <a:p>
            <a:endParaRPr lang="fr-CM"/>
          </a:p>
        </p:txBody>
      </p:sp>
      <p:sp>
        <p:nvSpPr>
          <p:cNvPr id="7" name="Slide Number Placeholder 6"/>
          <p:cNvSpPr>
            <a:spLocks noGrp="1"/>
          </p:cNvSpPr>
          <p:nvPr>
            <p:ph type="sldNum" sz="quarter" idx="12"/>
          </p:nvPr>
        </p:nvSpPr>
        <p:spPr/>
        <p:txBody>
          <a:bodyPr/>
          <a:lstStyle/>
          <a:p>
            <a:fld id="{6D9168F9-DA3B-4887-84BF-248E899EEAE3}" type="slidenum">
              <a:rPr lang="fr-CM" smtClean="0"/>
              <a:t>‹N°›</a:t>
            </a:fld>
            <a:endParaRPr lang="fr-CM"/>
          </a:p>
        </p:txBody>
      </p:sp>
    </p:spTree>
    <p:extLst>
      <p:ext uri="{BB962C8B-B14F-4D97-AF65-F5344CB8AC3E}">
        <p14:creationId xmlns:p14="http://schemas.microsoft.com/office/powerpoint/2010/main" val="1643540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4A1C5A8-38A6-4014-A11D-736CF2700999}" type="datetime1">
              <a:rPr lang="fr-CM" smtClean="0"/>
              <a:t>28/10/2021</a:t>
            </a:fld>
            <a:endParaRPr lang="fr-CM"/>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CM"/>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9168F9-DA3B-4887-84BF-248E899EEAE3}" type="slidenum">
              <a:rPr lang="fr-CM" smtClean="0"/>
              <a:t>‹N°›</a:t>
            </a:fld>
            <a:endParaRPr lang="fr-CM"/>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8268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B0AD6D-D5A7-4483-809F-530A0F3342B3}"/>
              </a:ext>
            </a:extLst>
          </p:cNvPr>
          <p:cNvSpPr>
            <a:spLocks noGrp="1"/>
          </p:cNvSpPr>
          <p:nvPr>
            <p:ph type="ctrTitle"/>
          </p:nvPr>
        </p:nvSpPr>
        <p:spPr>
          <a:xfrm>
            <a:off x="750867" y="2468752"/>
            <a:ext cx="11061576" cy="1699261"/>
          </a:xfrm>
        </p:spPr>
        <p:txBody>
          <a:bodyPr anchor="ctr">
            <a:normAutofit/>
          </a:bodyPr>
          <a:lstStyle/>
          <a:p>
            <a:r>
              <a:rPr lang="fr-CM" sz="2800" dirty="0">
                <a:latin typeface="Arial Black" panose="020B0A04020102020204" pitchFamily="34" charset="0"/>
                <a:cs typeface="Arial" panose="020B0604020202020204" pitchFamily="34" charset="0"/>
              </a:rPr>
              <a:t>CAPACITÉ FONCTIONNELLE DES PATIENTS AYANT EU UNE MALADIE THROMBO-EMBOLIQUE VEINEUSE APRÈS 6 MOIS À 1 AN DE TRAITEMENT</a:t>
            </a:r>
          </a:p>
        </p:txBody>
      </p:sp>
      <p:sp>
        <p:nvSpPr>
          <p:cNvPr id="3" name="Sous-titre 2">
            <a:extLst>
              <a:ext uri="{FF2B5EF4-FFF2-40B4-BE49-F238E27FC236}">
                <a16:creationId xmlns:a16="http://schemas.microsoft.com/office/drawing/2014/main" id="{BF9DD5FC-946A-47A3-8D7F-3C1A2AE40387}"/>
              </a:ext>
            </a:extLst>
          </p:cNvPr>
          <p:cNvSpPr>
            <a:spLocks noGrp="1"/>
          </p:cNvSpPr>
          <p:nvPr>
            <p:ph type="subTitle" idx="1"/>
          </p:nvPr>
        </p:nvSpPr>
        <p:spPr>
          <a:xfrm>
            <a:off x="800470" y="4281638"/>
            <a:ext cx="10591060" cy="923331"/>
          </a:xfrm>
        </p:spPr>
        <p:txBody>
          <a:bodyPr>
            <a:normAutofit/>
          </a:bodyPr>
          <a:lstStyle/>
          <a:p>
            <a:r>
              <a:rPr lang="fr-CM" sz="2000" b="1" u="sng" dirty="0">
                <a:latin typeface="Arial Narrow" panose="020B0606020202030204" pitchFamily="34" charset="0"/>
              </a:rPr>
              <a:t>NGANOU-GNINDJIO CN</a:t>
            </a:r>
            <a:r>
              <a:rPr lang="fr-CM" sz="2000" dirty="0">
                <a:latin typeface="Arial Narrow" panose="020B0606020202030204" pitchFamily="34" charset="0"/>
              </a:rPr>
              <a:t>, HAMADOU B, SIMO GUIAKAM AN, NDOBO-KOE V, NDONGO AMOUGOU SL, MENANGA AP, KINGUE S</a:t>
            </a:r>
          </a:p>
        </p:txBody>
      </p:sp>
      <p:pic>
        <p:nvPicPr>
          <p:cNvPr id="6" name="Image 8" descr="Copie de UYI">
            <a:extLst>
              <a:ext uri="{FF2B5EF4-FFF2-40B4-BE49-F238E27FC236}">
                <a16:creationId xmlns:a16="http://schemas.microsoft.com/office/drawing/2014/main" id="{ABD808B1-8989-4F7B-8731-D2544B157015}"/>
              </a:ext>
            </a:extLst>
          </p:cNvPr>
          <p:cNvPicPr/>
          <p:nvPr/>
        </p:nvPicPr>
        <p:blipFill>
          <a:blip r:embed="rId2" cstate="print">
            <a:extLst>
              <a:ext uri="{BEBA8EAE-BF5A-486C-A8C5-ECC9F3942E4B}">
                <a14:imgProps xmlns:a14="http://schemas.microsoft.com/office/drawing/2010/main">
                  <a14:imgLayer r:embed="rId3">
                    <a14:imgEffect>
                      <a14:colorTemperature colorTemp="7200"/>
                    </a14:imgEffect>
                    <a14:imgEffect>
                      <a14:brightnessContrast bright="20000" contrast="-40000"/>
                    </a14:imgEffect>
                  </a14:imgLayer>
                </a14:imgProps>
              </a:ext>
            </a:extLst>
          </a:blip>
          <a:srcRect/>
          <a:stretch>
            <a:fillRect/>
          </a:stretch>
        </p:blipFill>
        <p:spPr bwMode="auto">
          <a:xfrm>
            <a:off x="5227490" y="83126"/>
            <a:ext cx="1737021" cy="1800000"/>
          </a:xfrm>
          <a:prstGeom prst="roundRect">
            <a:avLst>
              <a:gd name="adj" fmla="val 8594"/>
            </a:avLst>
          </a:prstGeom>
          <a:solidFill>
            <a:srgbClr val="FFFFFF">
              <a:shade val="85000"/>
            </a:srgbClr>
          </a:solidFill>
          <a:ln>
            <a:noFill/>
          </a:ln>
          <a:effectLst/>
        </p:spPr>
      </p:pic>
      <p:pic>
        <p:nvPicPr>
          <p:cNvPr id="8" name="Image 7">
            <a:extLst>
              <a:ext uri="{FF2B5EF4-FFF2-40B4-BE49-F238E27FC236}">
                <a16:creationId xmlns:a16="http://schemas.microsoft.com/office/drawing/2014/main" id="{DDBD95E4-7D00-4F99-81BD-85C8B49BCD6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082703" y="83126"/>
            <a:ext cx="1729740" cy="1800000"/>
          </a:xfrm>
          <a:prstGeom prst="rect">
            <a:avLst/>
          </a:prstGeom>
          <a:noFill/>
          <a:ln>
            <a:noFill/>
          </a:ln>
        </p:spPr>
      </p:pic>
      <p:sp>
        <p:nvSpPr>
          <p:cNvPr id="11" name="ZoneTexte 10">
            <a:extLst>
              <a:ext uri="{FF2B5EF4-FFF2-40B4-BE49-F238E27FC236}">
                <a16:creationId xmlns:a16="http://schemas.microsoft.com/office/drawing/2014/main" id="{ADC6C9FD-6DEC-4F17-ABD1-BF206A3F836E}"/>
              </a:ext>
            </a:extLst>
          </p:cNvPr>
          <p:cNvSpPr txBox="1"/>
          <p:nvPr/>
        </p:nvSpPr>
        <p:spPr>
          <a:xfrm>
            <a:off x="1376039" y="5318594"/>
            <a:ext cx="9144000" cy="923330"/>
          </a:xfrm>
          <a:prstGeom prst="rect">
            <a:avLst/>
          </a:prstGeom>
          <a:noFill/>
        </p:spPr>
        <p:txBody>
          <a:bodyPr wrap="square" anchor="b">
            <a:spAutoFit/>
          </a:bodyPr>
          <a:lstStyle/>
          <a:p>
            <a:pPr algn="ctr"/>
            <a:r>
              <a:rPr lang="fr-FR" dirty="0">
                <a:latin typeface="Arial Black" panose="020B0A04020102020204" pitchFamily="34" charset="0"/>
              </a:rPr>
              <a:t>7è Journées Scientifiques de la Société de Cardiologie du Burkina (SOCARB)</a:t>
            </a:r>
          </a:p>
          <a:p>
            <a:pPr algn="ctr"/>
            <a:r>
              <a:rPr lang="fr-FR" dirty="0">
                <a:latin typeface="Arial Black" panose="020B0A04020102020204" pitchFamily="34" charset="0"/>
              </a:rPr>
              <a:t> 27 au 29 Octobre 2021 BOBO DIOULASSO </a:t>
            </a:r>
          </a:p>
        </p:txBody>
      </p:sp>
      <p:pic>
        <p:nvPicPr>
          <p:cNvPr id="12" name="Image 11">
            <a:extLst>
              <a:ext uri="{FF2B5EF4-FFF2-40B4-BE49-F238E27FC236}">
                <a16:creationId xmlns:a16="http://schemas.microsoft.com/office/drawing/2014/main" id="{135429E4-A599-42DE-8A93-F155604EE75E}"/>
              </a:ext>
            </a:extLst>
          </p:cNvPr>
          <p:cNvPicPr>
            <a:picLocks noChangeAspect="1"/>
          </p:cNvPicPr>
          <p:nvPr/>
        </p:nvPicPr>
        <p:blipFill>
          <a:blip r:embed="rId5"/>
          <a:stretch>
            <a:fillRect/>
          </a:stretch>
        </p:blipFill>
        <p:spPr>
          <a:xfrm>
            <a:off x="0" y="83126"/>
            <a:ext cx="3103448" cy="1800000"/>
          </a:xfrm>
          <a:prstGeom prst="rect">
            <a:avLst/>
          </a:prstGeom>
        </p:spPr>
      </p:pic>
    </p:spTree>
    <p:extLst>
      <p:ext uri="{BB962C8B-B14F-4D97-AF65-F5344CB8AC3E}">
        <p14:creationId xmlns:p14="http://schemas.microsoft.com/office/powerpoint/2010/main" val="639000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p:txBody>
          <a:bodyPr>
            <a:normAutofit/>
          </a:bodyPr>
          <a:lstStyle/>
          <a:p>
            <a:r>
              <a:rPr lang="fr-FR" sz="4000" dirty="0">
                <a:latin typeface="Arial Black" panose="020B0A04020102020204" pitchFamily="34" charset="0"/>
              </a:rPr>
              <a:t>METHODOLOGIE (4/5)</a:t>
            </a:r>
            <a:endParaRPr lang="fr-CM" sz="40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491CCE5A-7510-4432-ACAF-FB947FC45CBD}"/>
              </a:ext>
            </a:extLst>
          </p:cNvPr>
          <p:cNvSpPr>
            <a:spLocks noGrp="1"/>
          </p:cNvSpPr>
          <p:nvPr>
            <p:ph idx="1"/>
          </p:nvPr>
        </p:nvSpPr>
        <p:spPr>
          <a:xfrm>
            <a:off x="958788" y="1825625"/>
            <a:ext cx="10404630" cy="4351338"/>
          </a:xfrm>
        </p:spPr>
        <p:txBody>
          <a:bodyPr>
            <a:noAutofit/>
          </a:bodyPr>
          <a:lstStyle/>
          <a:p>
            <a:pPr marL="0" indent="0">
              <a:lnSpc>
                <a:spcPct val="150000"/>
              </a:lnSpc>
              <a:buNone/>
            </a:pPr>
            <a:r>
              <a:rPr lang="fr-FR" sz="2400" b="1" dirty="0">
                <a:solidFill>
                  <a:schemeClr val="tx1"/>
                </a:solidFill>
                <a:latin typeface="Arial" panose="020B0604020202020204" pitchFamily="34" charset="0"/>
                <a:cs typeface="Arial" panose="020B0604020202020204" pitchFamily="34" charset="0"/>
              </a:rPr>
              <a:t>Analyses statistiques</a:t>
            </a:r>
          </a:p>
          <a:p>
            <a:pPr lvl="1">
              <a:lnSpc>
                <a:spcPct val="150000"/>
              </a:lnSpc>
              <a:buFont typeface="Wingdings" panose="05000000000000000000" pitchFamily="2" charset="2"/>
              <a:buChar char="§"/>
            </a:pPr>
            <a:r>
              <a:rPr lang="fr-FR" sz="2400" dirty="0">
                <a:solidFill>
                  <a:schemeClr val="tx1"/>
                </a:solidFill>
                <a:latin typeface="Arial" panose="020B0604020202020204" pitchFamily="34" charset="0"/>
                <a:cs typeface="Arial" panose="020B0604020202020204" pitchFamily="34" charset="0"/>
              </a:rPr>
              <a:t>Logiciel SPSS</a:t>
            </a:r>
            <a:r>
              <a:rPr lang="fr-FR" sz="2400" baseline="30000" dirty="0">
                <a:solidFill>
                  <a:schemeClr val="tx1"/>
                </a:solidFill>
                <a:latin typeface="Arial" panose="020B0604020202020204" pitchFamily="34" charset="0"/>
                <a:ea typeface="Arial Unicode MS" panose="020B0604020202020204" pitchFamily="34" charset="-128"/>
                <a:cs typeface="Arial" panose="020B0604020202020204" pitchFamily="34" charset="0"/>
              </a:rPr>
              <a:t> </a:t>
            </a:r>
            <a:r>
              <a:rPr lang="fr-FR" sz="2400" dirty="0">
                <a:solidFill>
                  <a:schemeClr val="tx1"/>
                </a:solidFill>
                <a:latin typeface="Arial" panose="020B0604020202020204" pitchFamily="34" charset="0"/>
                <a:cs typeface="Arial" panose="020B0604020202020204" pitchFamily="34" charset="0"/>
              </a:rPr>
              <a:t>23.0</a:t>
            </a:r>
          </a:p>
          <a:p>
            <a:pPr lvl="1">
              <a:lnSpc>
                <a:spcPct val="150000"/>
              </a:lnSpc>
              <a:buFont typeface="Wingdings" panose="05000000000000000000" pitchFamily="2" charset="2"/>
              <a:buChar char="§"/>
            </a:pPr>
            <a:r>
              <a:rPr lang="fr-FR" sz="2400" dirty="0">
                <a:solidFill>
                  <a:schemeClr val="tx1"/>
                </a:solidFill>
                <a:latin typeface="Arial" panose="020B0604020202020204" pitchFamily="34" charset="0"/>
                <a:cs typeface="Arial" panose="020B0604020202020204" pitchFamily="34" charset="0"/>
              </a:rPr>
              <a:t>Tests de Chi², exact de Fischer et t de </a:t>
            </a:r>
            <a:r>
              <a:rPr lang="fr-FR" sz="2400" dirty="0" err="1">
                <a:solidFill>
                  <a:schemeClr val="tx1"/>
                </a:solidFill>
                <a:latin typeface="Arial" panose="020B0604020202020204" pitchFamily="34" charset="0"/>
                <a:cs typeface="Arial" panose="020B0604020202020204" pitchFamily="34" charset="0"/>
              </a:rPr>
              <a:t>Student</a:t>
            </a:r>
            <a:endParaRPr lang="fr-FR" sz="2400" dirty="0">
              <a:solidFill>
                <a:schemeClr val="tx1"/>
              </a:solidFill>
              <a:latin typeface="Arial" panose="020B0604020202020204" pitchFamily="34" charset="0"/>
              <a:cs typeface="Arial" panose="020B0604020202020204" pitchFamily="34" charset="0"/>
            </a:endParaRPr>
          </a:p>
          <a:p>
            <a:pPr lvl="1">
              <a:lnSpc>
                <a:spcPct val="150000"/>
              </a:lnSpc>
              <a:buFont typeface="Wingdings" panose="05000000000000000000" pitchFamily="2" charset="2"/>
              <a:buChar char="§"/>
            </a:pPr>
            <a:r>
              <a:rPr lang="fr-FR" sz="2400" dirty="0">
                <a:solidFill>
                  <a:schemeClr val="tx1"/>
                </a:solidFill>
                <a:latin typeface="Arial" panose="020B0604020202020204" pitchFamily="34" charset="0"/>
                <a:cs typeface="Arial" panose="020B0604020202020204" pitchFamily="34" charset="0"/>
              </a:rPr>
              <a:t>Analyse univariée puis multivariée par la méthode régression logistique binaire</a:t>
            </a:r>
          </a:p>
          <a:p>
            <a:pPr lvl="1">
              <a:lnSpc>
                <a:spcPct val="150000"/>
              </a:lnSpc>
              <a:buFont typeface="Wingdings" panose="05000000000000000000" pitchFamily="2" charset="2"/>
              <a:buChar char="§"/>
            </a:pPr>
            <a:r>
              <a:rPr lang="fr-FR" sz="2400" dirty="0">
                <a:solidFill>
                  <a:schemeClr val="tx1"/>
                </a:solidFill>
                <a:latin typeface="Arial" panose="020B0604020202020204" pitchFamily="34" charset="0"/>
                <a:ea typeface="Arial Unicode MS" panose="020B0604020202020204" pitchFamily="34" charset="-128"/>
                <a:cs typeface="Arial" panose="020B0604020202020204" pitchFamily="34" charset="0"/>
              </a:rPr>
              <a:t>Significativité:  p &lt; 0,05.</a:t>
            </a:r>
          </a:p>
          <a:p>
            <a:pPr marL="0" indent="0">
              <a:buClr>
                <a:srgbClr val="E7DEC9"/>
              </a:buClr>
              <a:buNone/>
            </a:pPr>
            <a:endParaRPr lang="en-US" sz="2400" dirty="0">
              <a:solidFill>
                <a:schemeClr val="tx1"/>
              </a:solidFill>
              <a:latin typeface="Arial" panose="020B0604020202020204" pitchFamily="34" charset="0"/>
              <a:cs typeface="Arial" panose="020B0604020202020204" pitchFamily="34" charset="0"/>
            </a:endParaRPr>
          </a:p>
          <a:p>
            <a:pPr marL="0" indent="0">
              <a:buClr>
                <a:srgbClr val="E7DEC9"/>
              </a:buClr>
              <a:buNone/>
            </a:pPr>
            <a:endParaRPr lang="en-US" sz="2400" dirty="0">
              <a:solidFill>
                <a:schemeClr val="tx1"/>
              </a:solidFill>
              <a:latin typeface="Arial" panose="020B0604020202020204" pitchFamily="34" charset="0"/>
              <a:cs typeface="Arial" panose="020B0604020202020204" pitchFamily="34" charset="0"/>
            </a:endParaRPr>
          </a:p>
          <a:p>
            <a:pPr marL="0" indent="0">
              <a:spcBef>
                <a:spcPts val="0"/>
              </a:spcBef>
              <a:buNone/>
            </a:pPr>
            <a:endParaRPr lang="fr-FR" sz="2400" dirty="0">
              <a:solidFill>
                <a:schemeClr val="tx1"/>
              </a:solidFill>
              <a:latin typeface="Arial" panose="020B0604020202020204" pitchFamily="34" charset="0"/>
              <a:cs typeface="Arial" pitchFamily="34" charset="0"/>
            </a:endParaRPr>
          </a:p>
          <a:p>
            <a:pPr marL="0" indent="0">
              <a:buNone/>
            </a:pPr>
            <a:endParaRPr lang="en-US" sz="2400" dirty="0">
              <a:solidFill>
                <a:schemeClr val="tx1"/>
              </a:solidFill>
              <a:latin typeface="Arial" panose="020B0604020202020204" pitchFamily="34" charset="0"/>
              <a:cs typeface="Arial" pitchFamily="34" charset="0"/>
            </a:endParaRPr>
          </a:p>
          <a:p>
            <a:pPr marL="285750" indent="-285750">
              <a:buFont typeface="Wingdings" panose="05000000000000000000" pitchFamily="2" charset="2"/>
              <a:buChar char="§"/>
            </a:pPr>
            <a:endParaRPr lang="fr-FR" sz="2400" dirty="0">
              <a:solidFill>
                <a:schemeClr val="tx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387AA1FD-58B9-44E8-8AA9-9C006DEA9217}"/>
              </a:ext>
            </a:extLst>
          </p:cNvPr>
          <p:cNvSpPr>
            <a:spLocks noGrp="1"/>
          </p:cNvSpPr>
          <p:nvPr>
            <p:ph type="sldNum" sz="quarter" idx="12"/>
          </p:nvPr>
        </p:nvSpPr>
        <p:spPr/>
        <p:txBody>
          <a:bodyPr/>
          <a:lstStyle/>
          <a:p>
            <a:fld id="{6D9168F9-DA3B-4887-84BF-248E899EEAE3}" type="slidenum">
              <a:rPr lang="fr-CM" smtClean="0"/>
              <a:t>10</a:t>
            </a:fld>
            <a:endParaRPr lang="fr-CM"/>
          </a:p>
        </p:txBody>
      </p:sp>
    </p:spTree>
    <p:extLst>
      <p:ext uri="{BB962C8B-B14F-4D97-AF65-F5344CB8AC3E}">
        <p14:creationId xmlns:p14="http://schemas.microsoft.com/office/powerpoint/2010/main" val="390348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p:txBody>
          <a:bodyPr>
            <a:normAutofit/>
          </a:bodyPr>
          <a:lstStyle/>
          <a:p>
            <a:r>
              <a:rPr lang="fr-FR" sz="4000" dirty="0">
                <a:latin typeface="Arial Black" panose="020B0A04020102020204" pitchFamily="34" charset="0"/>
              </a:rPr>
              <a:t>METHODOLOGIE (5/5)</a:t>
            </a:r>
            <a:endParaRPr lang="fr-CM" sz="40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491CCE5A-7510-4432-ACAF-FB947FC45CBD}"/>
              </a:ext>
            </a:extLst>
          </p:cNvPr>
          <p:cNvSpPr>
            <a:spLocks noGrp="1"/>
          </p:cNvSpPr>
          <p:nvPr>
            <p:ph idx="1"/>
          </p:nvPr>
        </p:nvSpPr>
        <p:spPr/>
        <p:txBody>
          <a:bodyPr>
            <a:normAutofit/>
          </a:bodyPr>
          <a:lstStyle/>
          <a:p>
            <a:pPr marL="0" lvl="0" indent="0" algn="just">
              <a:lnSpc>
                <a:spcPct val="150000"/>
              </a:lnSpc>
              <a:buNone/>
            </a:pPr>
            <a:r>
              <a:rPr lang="fr-FR" sz="2400" b="1" dirty="0">
                <a:solidFill>
                  <a:schemeClr val="tx1"/>
                </a:solidFill>
                <a:latin typeface="Arial" panose="020B0604020202020204" pitchFamily="34" charset="0"/>
                <a:ea typeface="Arial Unicode MS" panose="020B0604020202020204" pitchFamily="34" charset="-128"/>
                <a:cs typeface="Arial" panose="020B0604020202020204" pitchFamily="34" charset="0"/>
              </a:rPr>
              <a:t>Considérations éthiques </a:t>
            </a:r>
          </a:p>
          <a:p>
            <a:pPr lvl="1" algn="just">
              <a:lnSpc>
                <a:spcPct val="150000"/>
              </a:lnSpc>
              <a:buFont typeface="Wingdings" panose="05000000000000000000" pitchFamily="2" charset="2"/>
              <a:buChar char="§"/>
            </a:pPr>
            <a:r>
              <a:rPr lang="fr-FR" sz="2400" dirty="0">
                <a:solidFill>
                  <a:schemeClr val="tx1"/>
                </a:solidFill>
                <a:latin typeface="Arial" panose="020B0604020202020204" pitchFamily="34" charset="0"/>
                <a:ea typeface="Arial Unicode MS" panose="020B0604020202020204" pitchFamily="34" charset="-128"/>
                <a:cs typeface="Arial" panose="020B0604020202020204" pitchFamily="34" charset="0"/>
              </a:rPr>
              <a:t>Clairance éthique CIER/FMSB : N° 107/UY1/FMSB</a:t>
            </a:r>
          </a:p>
          <a:p>
            <a:pPr lvl="1" algn="just">
              <a:lnSpc>
                <a:spcPct val="150000"/>
              </a:lnSpc>
              <a:buFont typeface="Wingdings" panose="05000000000000000000" pitchFamily="2" charset="2"/>
              <a:buChar char="§"/>
            </a:pPr>
            <a:r>
              <a:rPr lang="fr-FR" sz="2400" dirty="0">
                <a:solidFill>
                  <a:schemeClr val="tx1"/>
                </a:solidFill>
                <a:latin typeface="Arial" panose="020B0604020202020204" pitchFamily="34" charset="0"/>
                <a:ea typeface="Arial Unicode MS" panose="020B0604020202020204" pitchFamily="34" charset="-128"/>
                <a:cs typeface="Arial" panose="020B0604020202020204" pitchFamily="34" charset="0"/>
              </a:rPr>
              <a:t>Clairance éthique du CRERSHC : CE N°1150/2021</a:t>
            </a:r>
          </a:p>
          <a:p>
            <a:pPr lvl="1" algn="just">
              <a:lnSpc>
                <a:spcPct val="150000"/>
              </a:lnSpc>
              <a:buFont typeface="Wingdings" panose="05000000000000000000" pitchFamily="2" charset="2"/>
              <a:buChar char="§"/>
            </a:pPr>
            <a:r>
              <a:rPr lang="fr-FR" sz="2400" dirty="0">
                <a:solidFill>
                  <a:schemeClr val="tx1"/>
                </a:solidFill>
                <a:latin typeface="Arial" panose="020B0604020202020204" pitchFamily="34" charset="0"/>
                <a:ea typeface="Arial Unicode MS" panose="020B0604020202020204" pitchFamily="34" charset="-128"/>
                <a:cs typeface="Arial" panose="020B0604020202020204" pitchFamily="34" charset="0"/>
              </a:rPr>
              <a:t>Autorisation de recherche des différents hôpitaux </a:t>
            </a:r>
          </a:p>
          <a:p>
            <a:pPr lvl="1" algn="just">
              <a:lnSpc>
                <a:spcPct val="150000"/>
              </a:lnSpc>
              <a:buFont typeface="Wingdings" panose="05000000000000000000" pitchFamily="2" charset="2"/>
              <a:buChar char="§"/>
            </a:pPr>
            <a:r>
              <a:rPr lang="fr-FR" sz="2400" dirty="0">
                <a:solidFill>
                  <a:schemeClr val="tx1"/>
                </a:solidFill>
                <a:latin typeface="Arial" panose="020B0604020202020204" pitchFamily="34" charset="0"/>
                <a:ea typeface="Arial Unicode MS" panose="020B0604020202020204" pitchFamily="34" charset="-128"/>
                <a:cs typeface="Arial" panose="020B0604020202020204" pitchFamily="34" charset="0"/>
              </a:rPr>
              <a:t>Respect des principes de la déclaration d’Helsinki</a:t>
            </a:r>
          </a:p>
        </p:txBody>
      </p:sp>
      <p:sp>
        <p:nvSpPr>
          <p:cNvPr id="4" name="Espace réservé du numéro de diapositive 3">
            <a:extLst>
              <a:ext uri="{FF2B5EF4-FFF2-40B4-BE49-F238E27FC236}">
                <a16:creationId xmlns:a16="http://schemas.microsoft.com/office/drawing/2014/main" id="{387AA1FD-58B9-44E8-8AA9-9C006DEA9217}"/>
              </a:ext>
            </a:extLst>
          </p:cNvPr>
          <p:cNvSpPr>
            <a:spLocks noGrp="1"/>
          </p:cNvSpPr>
          <p:nvPr>
            <p:ph type="sldNum" sz="quarter" idx="12"/>
          </p:nvPr>
        </p:nvSpPr>
        <p:spPr/>
        <p:txBody>
          <a:bodyPr/>
          <a:lstStyle/>
          <a:p>
            <a:fld id="{6D9168F9-DA3B-4887-84BF-248E899EEAE3}" type="slidenum">
              <a:rPr lang="fr-CM" smtClean="0"/>
              <a:t>11</a:t>
            </a:fld>
            <a:endParaRPr lang="fr-CM"/>
          </a:p>
        </p:txBody>
      </p:sp>
    </p:spTree>
    <p:extLst>
      <p:ext uri="{BB962C8B-B14F-4D97-AF65-F5344CB8AC3E}">
        <p14:creationId xmlns:p14="http://schemas.microsoft.com/office/powerpoint/2010/main" val="528885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p:txBody>
          <a:bodyPr>
            <a:normAutofit/>
          </a:bodyPr>
          <a:lstStyle/>
          <a:p>
            <a:r>
              <a:rPr lang="fr-FR" sz="4000" dirty="0">
                <a:latin typeface="Arial Black" panose="020B0A04020102020204" pitchFamily="34" charset="0"/>
              </a:rPr>
              <a:t>RESULTATS ET DISCUSSION (1/5)</a:t>
            </a:r>
            <a:endParaRPr lang="fr-CM" sz="40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491CCE5A-7510-4432-ACAF-FB947FC45CBD}"/>
              </a:ext>
            </a:extLst>
          </p:cNvPr>
          <p:cNvSpPr>
            <a:spLocks noGrp="1"/>
          </p:cNvSpPr>
          <p:nvPr>
            <p:ph idx="1"/>
          </p:nvPr>
        </p:nvSpPr>
        <p:spPr>
          <a:xfrm>
            <a:off x="1036320" y="1900775"/>
            <a:ext cx="10460263" cy="4023360"/>
          </a:xfrm>
        </p:spPr>
        <p:txBody>
          <a:bodyPr>
            <a:noAutofit/>
          </a:bodyPr>
          <a:lstStyle/>
          <a:p>
            <a:pPr lvl="0" algn="just">
              <a:lnSpc>
                <a:spcPct val="170000"/>
              </a:lnSpc>
              <a:buFont typeface="Wingdings" panose="05000000000000000000" pitchFamily="2" charset="2"/>
              <a:buChar char="§"/>
            </a:pPr>
            <a:r>
              <a:rPr lang="fr-FR" sz="2100" dirty="0">
                <a:latin typeface="Arial" panose="020B0604020202020204" pitchFamily="34" charset="0"/>
                <a:cs typeface="Arial" panose="020B0604020202020204" pitchFamily="34" charset="0"/>
              </a:rPr>
              <a:t>Sur les 2941 patients hospitalisés en 2020, 50 présentaient une MVTE confirmée soit une </a:t>
            </a:r>
            <a:r>
              <a:rPr lang="fr-FR" sz="2100" b="1" dirty="0">
                <a:latin typeface="Arial" panose="020B0604020202020204" pitchFamily="34" charset="0"/>
                <a:cs typeface="Arial" panose="020B0604020202020204" pitchFamily="34" charset="0"/>
              </a:rPr>
              <a:t>prévalence hospitalière de 1,7%</a:t>
            </a:r>
          </a:p>
          <a:p>
            <a:pPr lvl="0" algn="just">
              <a:lnSpc>
                <a:spcPct val="170000"/>
              </a:lnSpc>
              <a:buFont typeface="Wingdings" panose="05000000000000000000" pitchFamily="2" charset="2"/>
              <a:buChar char="§"/>
            </a:pPr>
            <a:r>
              <a:rPr lang="fr-FR" sz="2100" b="1" dirty="0">
                <a:latin typeface="Arial" panose="020B0604020202020204" pitchFamily="34" charset="0"/>
                <a:cs typeface="Arial" panose="020B0604020202020204" pitchFamily="34" charset="0"/>
              </a:rPr>
              <a:t>27 patients </a:t>
            </a:r>
            <a:r>
              <a:rPr lang="fr-FR" sz="2100" dirty="0">
                <a:latin typeface="Arial" panose="020B0604020202020204" pitchFamily="34" charset="0"/>
                <a:cs typeface="Arial" panose="020B0604020202020204" pitchFamily="34" charset="0"/>
              </a:rPr>
              <a:t>ont été retenus dont 19 femmes </a:t>
            </a:r>
          </a:p>
          <a:p>
            <a:pPr lvl="0" algn="just">
              <a:lnSpc>
                <a:spcPct val="170000"/>
              </a:lnSpc>
              <a:buFont typeface="Wingdings" panose="05000000000000000000" pitchFamily="2" charset="2"/>
              <a:buChar char="§"/>
            </a:pPr>
            <a:r>
              <a:rPr lang="fr-FR" sz="2100" dirty="0">
                <a:latin typeface="Arial" panose="020B0604020202020204" pitchFamily="34" charset="0"/>
                <a:cs typeface="Arial" panose="020B0604020202020204" pitchFamily="34" charset="0"/>
              </a:rPr>
              <a:t>L’âge moyen de la population d’étude était de </a:t>
            </a:r>
            <a:r>
              <a:rPr lang="fr-FR" sz="2100" dirty="0">
                <a:effectLst/>
                <a:latin typeface="Arial" panose="020B0604020202020204" pitchFamily="34" charset="0"/>
                <a:ea typeface="Times New Roman" panose="02020603050405020304" pitchFamily="18" charset="0"/>
                <a:cs typeface="Arial" panose="020B0604020202020204" pitchFamily="34" charset="0"/>
              </a:rPr>
              <a:t>53,2±14,3 ans</a:t>
            </a:r>
          </a:p>
          <a:p>
            <a:pPr lvl="0" algn="just">
              <a:lnSpc>
                <a:spcPct val="170000"/>
              </a:lnSpc>
              <a:buFont typeface="Wingdings" panose="05000000000000000000" pitchFamily="2" charset="2"/>
              <a:buChar char="§"/>
            </a:pPr>
            <a:r>
              <a:rPr lang="fr-FR" sz="2100" dirty="0">
                <a:latin typeface="Arial" panose="020B0604020202020204" pitchFamily="34" charset="0"/>
                <a:cs typeface="Arial" panose="020B0604020202020204" pitchFamily="34" charset="0"/>
              </a:rPr>
              <a:t>FDRCV: </a:t>
            </a:r>
            <a:r>
              <a:rPr lang="fr-FR" sz="2100" b="1" dirty="0">
                <a:latin typeface="Arial" panose="020B0604020202020204" pitchFamily="34" charset="0"/>
                <a:cs typeface="Arial" panose="020B0604020202020204" pitchFamily="34" charset="0"/>
              </a:rPr>
              <a:t>HTA (11/27)</a:t>
            </a:r>
            <a:r>
              <a:rPr lang="fr-FR" sz="2100" dirty="0">
                <a:latin typeface="Arial" panose="020B0604020202020204" pitchFamily="34" charset="0"/>
                <a:cs typeface="Arial" panose="020B0604020202020204" pitchFamily="34" charset="0"/>
              </a:rPr>
              <a:t>, </a:t>
            </a:r>
            <a:r>
              <a:rPr lang="fr-FR" sz="2100" b="1" dirty="0">
                <a:latin typeface="Arial" panose="020B0604020202020204" pitchFamily="34" charset="0"/>
                <a:cs typeface="Arial" panose="020B0604020202020204" pitchFamily="34" charset="0"/>
              </a:rPr>
              <a:t>obésité (7/27)</a:t>
            </a:r>
            <a:r>
              <a:rPr lang="fr-FR" sz="2100" dirty="0">
                <a:latin typeface="Arial" panose="020B0604020202020204" pitchFamily="34" charset="0"/>
                <a:cs typeface="Arial" panose="020B0604020202020204" pitchFamily="34" charset="0"/>
              </a:rPr>
              <a:t>, diabète de type 2 (6/27), tabagisme actif (3/27)</a:t>
            </a:r>
          </a:p>
          <a:p>
            <a:pPr lvl="0" algn="just">
              <a:lnSpc>
                <a:spcPct val="170000"/>
              </a:lnSpc>
              <a:buFont typeface="Wingdings" panose="05000000000000000000" pitchFamily="2" charset="2"/>
              <a:buChar char="§"/>
            </a:pPr>
            <a:r>
              <a:rPr lang="fr-FR" sz="2100" dirty="0">
                <a:latin typeface="Arial" panose="020B0604020202020204" pitchFamily="34" charset="0"/>
                <a:cs typeface="Arial" panose="020B0604020202020204" pitchFamily="34" charset="0"/>
              </a:rPr>
              <a:t>FDR MVTE: alitement prolongé (2/27), long voyage (6/27) </a:t>
            </a:r>
          </a:p>
          <a:p>
            <a:pPr>
              <a:lnSpc>
                <a:spcPct val="170000"/>
              </a:lnSpc>
            </a:pPr>
            <a:endParaRPr lang="fr-CM" sz="2100" dirty="0">
              <a:latin typeface="Arial" panose="020B0604020202020204" pitchFamily="34" charset="0"/>
              <a:cs typeface="Arial" panose="020B0604020202020204" pitchFamily="34" charset="0"/>
            </a:endParaRPr>
          </a:p>
          <a:p>
            <a:pPr marL="285750" indent="-285750">
              <a:lnSpc>
                <a:spcPct val="170000"/>
              </a:lnSpc>
              <a:buFont typeface="Wingdings" panose="05000000000000000000" pitchFamily="2" charset="2"/>
              <a:buChar char="§"/>
            </a:pPr>
            <a:endParaRPr lang="fr-FR" sz="2100" dirty="0">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387AA1FD-58B9-44E8-8AA9-9C006DEA9217}"/>
              </a:ext>
            </a:extLst>
          </p:cNvPr>
          <p:cNvSpPr>
            <a:spLocks noGrp="1"/>
          </p:cNvSpPr>
          <p:nvPr>
            <p:ph type="sldNum" sz="quarter" idx="12"/>
          </p:nvPr>
        </p:nvSpPr>
        <p:spPr/>
        <p:txBody>
          <a:bodyPr/>
          <a:lstStyle/>
          <a:p>
            <a:fld id="{6D9168F9-DA3B-4887-84BF-248E899EEAE3}" type="slidenum">
              <a:rPr lang="fr-CM" smtClean="0"/>
              <a:t>12</a:t>
            </a:fld>
            <a:endParaRPr lang="fr-CM"/>
          </a:p>
        </p:txBody>
      </p:sp>
      <p:sp>
        <p:nvSpPr>
          <p:cNvPr id="16" name="ZoneTexte 15">
            <a:extLst>
              <a:ext uri="{FF2B5EF4-FFF2-40B4-BE49-F238E27FC236}">
                <a16:creationId xmlns:a16="http://schemas.microsoft.com/office/drawing/2014/main" id="{DB11056B-CE3B-49BE-BF92-15D1423CB4F2}"/>
              </a:ext>
            </a:extLst>
          </p:cNvPr>
          <p:cNvSpPr txBox="1"/>
          <p:nvPr/>
        </p:nvSpPr>
        <p:spPr>
          <a:xfrm>
            <a:off x="460383" y="6110633"/>
            <a:ext cx="8997696" cy="246221"/>
          </a:xfrm>
          <a:prstGeom prst="rect">
            <a:avLst/>
          </a:prstGeom>
          <a:noFill/>
        </p:spPr>
        <p:txBody>
          <a:bodyPr wrap="square" rtlCol="0">
            <a:spAutoFit/>
          </a:bodyPr>
          <a:lstStyle/>
          <a:p>
            <a:r>
              <a:rPr lang="fr-CM" sz="1000" dirty="0" err="1">
                <a:latin typeface="Arial" panose="020B0604020202020204" pitchFamily="34" charset="0"/>
                <a:cs typeface="Arial" panose="020B0604020202020204" pitchFamily="34" charset="0"/>
              </a:rPr>
              <a:t>Etoundi</a:t>
            </a:r>
            <a:r>
              <a:rPr lang="fr-CM" sz="1000" dirty="0">
                <a:latin typeface="Arial" panose="020B0604020202020204" pitchFamily="34" charset="0"/>
                <a:cs typeface="Arial" panose="020B0604020202020204" pitchFamily="34" charset="0"/>
              </a:rPr>
              <a:t> et al; </a:t>
            </a:r>
            <a:r>
              <a:rPr lang="fr-FR" sz="1000" dirty="0" err="1">
                <a:latin typeface="Arial" panose="020B0604020202020204" pitchFamily="34" charset="0"/>
                <a:ea typeface="Times New Roman" panose="02020603050405020304" pitchFamily="18" charset="0"/>
                <a:cs typeface="Arial" panose="020B0604020202020204" pitchFamily="34" charset="0"/>
              </a:rPr>
              <a:t>Diedhiou</a:t>
            </a:r>
            <a:r>
              <a:rPr lang="fr-FR" sz="1000" dirty="0">
                <a:latin typeface="Arial" panose="020B0604020202020204" pitchFamily="34" charset="0"/>
                <a:ea typeface="Times New Roman" panose="02020603050405020304" pitchFamily="18" charset="0"/>
                <a:cs typeface="Arial" panose="020B0604020202020204" pitchFamily="34" charset="0"/>
              </a:rPr>
              <a:t> et al; Konin et al; Coulibaly et al </a:t>
            </a:r>
            <a:endParaRPr lang="fr-CM"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0242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a:extLst>
              <a:ext uri="{FF2B5EF4-FFF2-40B4-BE49-F238E27FC236}">
                <a16:creationId xmlns:a16="http://schemas.microsoft.com/office/drawing/2014/main" id="{20A0657C-7E61-460B-B01A-AD048984B749}"/>
              </a:ext>
            </a:extLst>
          </p:cNvPr>
          <p:cNvSpPr>
            <a:spLocks noGrp="1"/>
          </p:cNvSpPr>
          <p:nvPr>
            <p:ph type="title"/>
          </p:nvPr>
        </p:nvSpPr>
        <p:spPr/>
        <p:txBody>
          <a:bodyPr>
            <a:normAutofit/>
          </a:bodyPr>
          <a:lstStyle/>
          <a:p>
            <a:r>
              <a:rPr lang="fr-FR" sz="4000" dirty="0">
                <a:latin typeface="Arial Black" panose="020B0A04020102020204" pitchFamily="34" charset="0"/>
              </a:rPr>
              <a:t>RESULTATS ET DISCUSSION (2/5)</a:t>
            </a:r>
            <a:endParaRPr lang="fr-CM" sz="4000" dirty="0">
              <a:latin typeface="Arial Black" panose="020B0A04020102020204" pitchFamily="34" charset="0"/>
            </a:endParaRPr>
          </a:p>
        </p:txBody>
      </p:sp>
      <p:sp>
        <p:nvSpPr>
          <p:cNvPr id="5" name="Espace réservé du contenu 4"/>
          <p:cNvSpPr>
            <a:spLocks noGrp="1"/>
          </p:cNvSpPr>
          <p:nvPr>
            <p:ph idx="1"/>
          </p:nvPr>
        </p:nvSpPr>
        <p:spPr>
          <a:xfrm>
            <a:off x="2072689" y="916222"/>
            <a:ext cx="8101952" cy="4455762"/>
          </a:xfrm>
        </p:spPr>
        <p:txBody>
          <a:bodyPr/>
          <a:lstStyle/>
          <a:p>
            <a:pPr marL="0" indent="0">
              <a:buClr>
                <a:schemeClr val="accent5"/>
              </a:buClr>
              <a:buNone/>
            </a:pPr>
            <a:endParaRPr lang="fr-FR" sz="2560" dirty="0">
              <a:latin typeface="Arial" pitchFamily="34" charset="0"/>
              <a:cs typeface="Arial" pitchFamily="34" charset="0"/>
            </a:endParaRPr>
          </a:p>
          <a:p>
            <a:pPr marL="0" indent="0">
              <a:buClr>
                <a:schemeClr val="accent5"/>
              </a:buClr>
              <a:buNone/>
            </a:pPr>
            <a:endParaRPr lang="fr-FR" sz="2560" dirty="0">
              <a:latin typeface="Arial" pitchFamily="34" charset="0"/>
              <a:cs typeface="Arial"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2568576556"/>
              </p:ext>
            </p:extLst>
          </p:nvPr>
        </p:nvGraphicFramePr>
        <p:xfrm>
          <a:off x="1273145" y="2307827"/>
          <a:ext cx="9424447" cy="1589073"/>
        </p:xfrm>
        <a:graphic>
          <a:graphicData uri="http://schemas.openxmlformats.org/drawingml/2006/table">
            <a:tbl>
              <a:tblPr firstRow="1" firstCol="1" bandRow="1">
                <a:tableStyleId>{9D7B26C5-4107-4FEC-AEDC-1716B250A1EF}</a:tableStyleId>
              </a:tblPr>
              <a:tblGrid>
                <a:gridCol w="4053457">
                  <a:extLst>
                    <a:ext uri="{9D8B030D-6E8A-4147-A177-3AD203B41FA5}">
                      <a16:colId xmlns:a16="http://schemas.microsoft.com/office/drawing/2014/main" val="3476478353"/>
                    </a:ext>
                  </a:extLst>
                </a:gridCol>
                <a:gridCol w="2609054">
                  <a:extLst>
                    <a:ext uri="{9D8B030D-6E8A-4147-A177-3AD203B41FA5}">
                      <a16:colId xmlns:a16="http://schemas.microsoft.com/office/drawing/2014/main" val="4045293757"/>
                    </a:ext>
                  </a:extLst>
                </a:gridCol>
                <a:gridCol w="2761936">
                  <a:extLst>
                    <a:ext uri="{9D8B030D-6E8A-4147-A177-3AD203B41FA5}">
                      <a16:colId xmlns:a16="http://schemas.microsoft.com/office/drawing/2014/main" val="467669245"/>
                    </a:ext>
                  </a:extLst>
                </a:gridCol>
              </a:tblGrid>
              <a:tr h="400867">
                <a:tc>
                  <a:txBody>
                    <a:bodyPr/>
                    <a:lstStyle/>
                    <a:p>
                      <a:pPr>
                        <a:lnSpc>
                          <a:spcPct val="115000"/>
                        </a:lnSpc>
                        <a:spcAft>
                          <a:spcPts val="0"/>
                        </a:spcAft>
                      </a:pPr>
                      <a:r>
                        <a:rPr lang="fr-CA" sz="2000" dirty="0">
                          <a:effectLst/>
                          <a:latin typeface="Arial" panose="020B0604020202020204" pitchFamily="34" charset="0"/>
                          <a:cs typeface="Arial" panose="020B0604020202020204" pitchFamily="34" charset="0"/>
                        </a:rPr>
                        <a:t>Variables</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tc>
                  <a:txBody>
                    <a:bodyPr/>
                    <a:lstStyle/>
                    <a:p>
                      <a:pPr>
                        <a:lnSpc>
                          <a:spcPct val="115000"/>
                        </a:lnSpc>
                        <a:spcAft>
                          <a:spcPts val="0"/>
                        </a:spcAft>
                      </a:pPr>
                      <a:r>
                        <a:rPr lang="fr-CA" sz="2000" dirty="0">
                          <a:effectLst/>
                          <a:latin typeface="Arial" panose="020B0604020202020204" pitchFamily="34" charset="0"/>
                          <a:cs typeface="Arial" panose="020B0604020202020204" pitchFamily="34" charset="0"/>
                        </a:rPr>
                        <a:t>             Effectifs (n=)</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tc>
                  <a:txBody>
                    <a:bodyPr/>
                    <a:lstStyle/>
                    <a:p>
                      <a:pPr>
                        <a:lnSpc>
                          <a:spcPct val="115000"/>
                        </a:lnSpc>
                        <a:spcAft>
                          <a:spcPts val="0"/>
                        </a:spcAft>
                      </a:pPr>
                      <a:r>
                        <a:rPr lang="fr-CA" sz="2000" dirty="0">
                          <a:effectLst/>
                          <a:latin typeface="Arial" panose="020B0604020202020204" pitchFamily="34" charset="0"/>
                          <a:cs typeface="Arial" panose="020B0604020202020204" pitchFamily="34" charset="0"/>
                        </a:rPr>
                        <a:t>           Fréquence (%)</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extLst>
                  <a:ext uri="{0D108BD9-81ED-4DB2-BD59-A6C34878D82A}">
                    <a16:rowId xmlns:a16="http://schemas.microsoft.com/office/drawing/2014/main" val="3820221331"/>
                  </a:ext>
                </a:extLst>
              </a:tr>
              <a:tr h="399098">
                <a:tc>
                  <a:txBody>
                    <a:bodyPr/>
                    <a:lstStyle/>
                    <a:p>
                      <a:pPr>
                        <a:lnSpc>
                          <a:spcPct val="107000"/>
                        </a:lnSpc>
                        <a:spcAft>
                          <a:spcPts val="0"/>
                        </a:spcAft>
                      </a:pPr>
                      <a:r>
                        <a:rPr lang="fr-CA" sz="2000" dirty="0">
                          <a:effectLst/>
                          <a:latin typeface="Arial" panose="020B0604020202020204" pitchFamily="34" charset="0"/>
                          <a:cs typeface="Arial" panose="020B0604020202020204" pitchFamily="34" charset="0"/>
                        </a:rPr>
                        <a:t>  Embolie Pulmonaire</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tc>
                  <a:txBody>
                    <a:bodyPr/>
                    <a:lstStyle/>
                    <a:p>
                      <a:pPr algn="ctr">
                        <a:lnSpc>
                          <a:spcPct val="107000"/>
                        </a:lnSpc>
                        <a:spcAft>
                          <a:spcPts val="0"/>
                        </a:spcAft>
                      </a:pPr>
                      <a:r>
                        <a:rPr lang="fr-CA" sz="2000" dirty="0">
                          <a:effectLst/>
                          <a:latin typeface="Arial" panose="020B0604020202020204" pitchFamily="34" charset="0"/>
                          <a:cs typeface="Arial" panose="020B0604020202020204" pitchFamily="34" charset="0"/>
                        </a:rPr>
                        <a:t>16</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tc>
                  <a:txBody>
                    <a:bodyPr/>
                    <a:lstStyle/>
                    <a:p>
                      <a:pPr algn="ctr">
                        <a:lnSpc>
                          <a:spcPct val="107000"/>
                        </a:lnSpc>
                        <a:spcAft>
                          <a:spcPts val="0"/>
                        </a:spcAft>
                      </a:pPr>
                      <a:r>
                        <a:rPr lang="fr-CA" sz="2000" dirty="0">
                          <a:effectLst/>
                          <a:latin typeface="Arial" panose="020B0604020202020204" pitchFamily="34" charset="0"/>
                          <a:cs typeface="Arial" panose="020B0604020202020204" pitchFamily="34" charset="0"/>
                        </a:rPr>
                        <a:t>59,3</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extLst>
                  <a:ext uri="{0D108BD9-81ED-4DB2-BD59-A6C34878D82A}">
                    <a16:rowId xmlns:a16="http://schemas.microsoft.com/office/drawing/2014/main" val="2176307166"/>
                  </a:ext>
                </a:extLst>
              </a:tr>
              <a:tr h="390010">
                <a:tc>
                  <a:txBody>
                    <a:bodyPr/>
                    <a:lstStyle/>
                    <a:p>
                      <a:pPr>
                        <a:lnSpc>
                          <a:spcPct val="107000"/>
                        </a:lnSpc>
                        <a:spcAft>
                          <a:spcPts val="0"/>
                        </a:spcAft>
                      </a:pPr>
                      <a:r>
                        <a:rPr lang="fr-CA" sz="2000" dirty="0">
                          <a:effectLst/>
                          <a:latin typeface="Arial" panose="020B0604020202020204" pitchFamily="34" charset="0"/>
                          <a:cs typeface="Arial" panose="020B0604020202020204" pitchFamily="34" charset="0"/>
                        </a:rPr>
                        <a:t>  Thrombose Veineuse </a:t>
                      </a:r>
                      <a:r>
                        <a:rPr lang="fr-CA" sz="2000" baseline="0" dirty="0">
                          <a:effectLst/>
                          <a:latin typeface="Arial" panose="020B0604020202020204" pitchFamily="34" charset="0"/>
                          <a:cs typeface="Arial" panose="020B0604020202020204" pitchFamily="34" charset="0"/>
                        </a:rPr>
                        <a:t>Profonde</a:t>
                      </a:r>
                      <a:endParaRPr lang="fr-FR" sz="2000" baseline="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tc>
                  <a:txBody>
                    <a:bodyPr/>
                    <a:lstStyle/>
                    <a:p>
                      <a:pPr algn="ctr">
                        <a:lnSpc>
                          <a:spcPct val="107000"/>
                        </a:lnSpc>
                        <a:spcAft>
                          <a:spcPts val="0"/>
                        </a:spcAft>
                      </a:pPr>
                      <a:r>
                        <a:rPr lang="fr-CA" sz="2000" dirty="0">
                          <a:effectLst/>
                          <a:latin typeface="Arial" panose="020B0604020202020204" pitchFamily="34" charset="0"/>
                          <a:cs typeface="Arial" panose="020B0604020202020204" pitchFamily="34" charset="0"/>
                        </a:rPr>
                        <a:t>5</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tc>
                  <a:txBody>
                    <a:bodyPr/>
                    <a:lstStyle/>
                    <a:p>
                      <a:pPr algn="ctr">
                        <a:lnSpc>
                          <a:spcPct val="107000"/>
                        </a:lnSpc>
                        <a:spcAft>
                          <a:spcPts val="0"/>
                        </a:spcAft>
                      </a:pPr>
                      <a:r>
                        <a:rPr lang="fr-CA" sz="2000" dirty="0">
                          <a:effectLst/>
                          <a:latin typeface="Arial" panose="020B0604020202020204" pitchFamily="34" charset="0"/>
                          <a:cs typeface="Arial" panose="020B0604020202020204" pitchFamily="34" charset="0"/>
                        </a:rPr>
                        <a:t>18,5</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extLst>
                  <a:ext uri="{0D108BD9-81ED-4DB2-BD59-A6C34878D82A}">
                    <a16:rowId xmlns:a16="http://schemas.microsoft.com/office/drawing/2014/main" val="3023171924"/>
                  </a:ext>
                </a:extLst>
              </a:tr>
              <a:tr h="399098">
                <a:tc>
                  <a:txBody>
                    <a:bodyPr/>
                    <a:lstStyle/>
                    <a:p>
                      <a:pPr>
                        <a:lnSpc>
                          <a:spcPct val="107000"/>
                        </a:lnSpc>
                        <a:spcAft>
                          <a:spcPts val="0"/>
                        </a:spcAft>
                      </a:pPr>
                      <a:r>
                        <a:rPr lang="fr-CA" sz="2000" dirty="0">
                          <a:effectLst/>
                          <a:latin typeface="Arial" panose="020B0604020202020204" pitchFamily="34" charset="0"/>
                          <a:cs typeface="Arial" panose="020B0604020202020204" pitchFamily="34" charset="0"/>
                        </a:rPr>
                        <a:t>   MTVE</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tc>
                  <a:txBody>
                    <a:bodyPr/>
                    <a:lstStyle/>
                    <a:p>
                      <a:pPr algn="ctr">
                        <a:lnSpc>
                          <a:spcPct val="107000"/>
                        </a:lnSpc>
                        <a:spcAft>
                          <a:spcPts val="0"/>
                        </a:spcAft>
                      </a:pPr>
                      <a:r>
                        <a:rPr lang="fr-CA" sz="2000" dirty="0">
                          <a:effectLst/>
                          <a:latin typeface="Arial" panose="020B0604020202020204" pitchFamily="34" charset="0"/>
                          <a:cs typeface="Arial" panose="020B0604020202020204" pitchFamily="34" charset="0"/>
                        </a:rPr>
                        <a:t>6</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tc>
                  <a:txBody>
                    <a:bodyPr/>
                    <a:lstStyle/>
                    <a:p>
                      <a:pPr algn="ctr">
                        <a:lnSpc>
                          <a:spcPct val="107000"/>
                        </a:lnSpc>
                        <a:spcAft>
                          <a:spcPts val="0"/>
                        </a:spcAft>
                      </a:pPr>
                      <a:r>
                        <a:rPr lang="fr-CA" sz="2000" dirty="0">
                          <a:effectLst/>
                          <a:latin typeface="Arial" panose="020B0604020202020204" pitchFamily="34" charset="0"/>
                          <a:cs typeface="Arial" panose="020B0604020202020204" pitchFamily="34" charset="0"/>
                        </a:rPr>
                        <a:t>22,2</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7516" marR="67516" marT="0" marB="0">
                    <a:noFill/>
                  </a:tcPr>
                </a:tc>
                <a:extLst>
                  <a:ext uri="{0D108BD9-81ED-4DB2-BD59-A6C34878D82A}">
                    <a16:rowId xmlns:a16="http://schemas.microsoft.com/office/drawing/2014/main" val="503610610"/>
                  </a:ext>
                </a:extLst>
              </a:tr>
            </a:tbl>
          </a:graphicData>
        </a:graphic>
      </p:graphicFrame>
      <p:sp>
        <p:nvSpPr>
          <p:cNvPr id="3" name="ZoneTexte 2"/>
          <p:cNvSpPr txBox="1"/>
          <p:nvPr/>
        </p:nvSpPr>
        <p:spPr>
          <a:xfrm>
            <a:off x="1102797" y="5976614"/>
            <a:ext cx="8047939" cy="246221"/>
          </a:xfrm>
          <a:prstGeom prst="rect">
            <a:avLst/>
          </a:prstGeom>
          <a:noFill/>
        </p:spPr>
        <p:txBody>
          <a:bodyPr wrap="square" rtlCol="0">
            <a:spAutoFit/>
          </a:bodyPr>
          <a:lstStyle/>
          <a:p>
            <a:r>
              <a:rPr lang="fr-CM" sz="1000" dirty="0">
                <a:latin typeface="Arial" panose="020B0604020202020204" pitchFamily="34" charset="0"/>
                <a:cs typeface="Arial" panose="020B0604020202020204" pitchFamily="34" charset="0"/>
              </a:rPr>
              <a:t> </a:t>
            </a:r>
            <a:r>
              <a:rPr lang="fr-CM" sz="1000" dirty="0" err="1">
                <a:latin typeface="Arial" panose="020B0604020202020204" pitchFamily="34" charset="0"/>
                <a:cs typeface="Arial" panose="020B0604020202020204" pitchFamily="34" charset="0"/>
              </a:rPr>
              <a:t>Etoundi</a:t>
            </a:r>
            <a:r>
              <a:rPr lang="fr-CM" sz="1000" dirty="0">
                <a:latin typeface="Arial" panose="020B0604020202020204" pitchFamily="34" charset="0"/>
                <a:cs typeface="Arial" panose="020B0604020202020204" pitchFamily="34" charset="0"/>
              </a:rPr>
              <a:t> et al</a:t>
            </a:r>
          </a:p>
        </p:txBody>
      </p:sp>
      <p:sp>
        <p:nvSpPr>
          <p:cNvPr id="9" name="Rectangle 8">
            <a:extLst>
              <a:ext uri="{FF2B5EF4-FFF2-40B4-BE49-F238E27FC236}">
                <a16:creationId xmlns:a16="http://schemas.microsoft.com/office/drawing/2014/main" id="{125DD622-8FB9-4CD1-BFCB-2C474DD7D63F}"/>
              </a:ext>
            </a:extLst>
          </p:cNvPr>
          <p:cNvSpPr/>
          <p:nvPr/>
        </p:nvSpPr>
        <p:spPr>
          <a:xfrm>
            <a:off x="1273145" y="4715222"/>
            <a:ext cx="9424447" cy="443070"/>
          </a:xfrm>
          <a:prstGeom prst="rect">
            <a:avLst/>
          </a:prstGeom>
        </p:spPr>
        <p:txBody>
          <a:bodyPr wrap="square">
            <a:spAutoFit/>
          </a:bodyPr>
          <a:lstStyle/>
          <a:p>
            <a:pPr>
              <a:lnSpc>
                <a:spcPct val="115000"/>
              </a:lnSpc>
              <a:spcAft>
                <a:spcPts val="985"/>
              </a:spcAft>
            </a:pPr>
            <a:r>
              <a:rPr lang="fr-FR" sz="2166" b="1" dirty="0">
                <a:latin typeface="Arial" panose="020B0604020202020204" pitchFamily="34" charset="0"/>
                <a:ea typeface="Calibri"/>
                <a:cs typeface="Arial" panose="020B0604020202020204" pitchFamily="34" charset="0"/>
              </a:rPr>
              <a:t>Tableau I : </a:t>
            </a:r>
            <a:r>
              <a:rPr lang="fr-FR" sz="2166" dirty="0">
                <a:latin typeface="Arial" panose="020B0604020202020204" pitchFamily="34" charset="0"/>
                <a:ea typeface="Calibri"/>
                <a:cs typeface="Arial" panose="020B0604020202020204" pitchFamily="34" charset="0"/>
              </a:rPr>
              <a:t>Répartition de la population d’étude en fonction du diagnostic</a:t>
            </a:r>
            <a:r>
              <a:rPr lang="fr-FR" sz="1772" b="1" dirty="0">
                <a:latin typeface="Arial" pitchFamily="34" charset="0"/>
                <a:ea typeface="Calibri"/>
                <a:cs typeface="Arial" pitchFamily="34" charset="0"/>
              </a:rPr>
              <a:t> </a:t>
            </a:r>
            <a:endParaRPr lang="fr-FR" sz="1772" dirty="0">
              <a:latin typeface="Arial" pitchFamily="34" charset="0"/>
              <a:ea typeface="Times New Roman"/>
              <a:cs typeface="Arial" pitchFamily="34" charset="0"/>
            </a:endParaRPr>
          </a:p>
        </p:txBody>
      </p:sp>
    </p:spTree>
    <p:extLst>
      <p:ext uri="{BB962C8B-B14F-4D97-AF65-F5344CB8AC3E}">
        <p14:creationId xmlns:p14="http://schemas.microsoft.com/office/powerpoint/2010/main" val="3601475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p:txBody>
          <a:bodyPr>
            <a:normAutofit/>
          </a:bodyPr>
          <a:lstStyle/>
          <a:p>
            <a:r>
              <a:rPr lang="fr-FR" sz="4000" dirty="0">
                <a:latin typeface="Arial Black" panose="020B0A04020102020204" pitchFamily="34" charset="0"/>
              </a:rPr>
              <a:t>RESULTATS ET DISCUSSION (3/5)</a:t>
            </a:r>
            <a:endParaRPr lang="fr-CM" sz="4000" dirty="0">
              <a:latin typeface="Arial Black" panose="020B0A04020102020204" pitchFamily="34" charset="0"/>
            </a:endParaRPr>
          </a:p>
        </p:txBody>
      </p:sp>
      <p:sp>
        <p:nvSpPr>
          <p:cNvPr id="8" name="Espace réservé du contenu 7">
            <a:extLst>
              <a:ext uri="{FF2B5EF4-FFF2-40B4-BE49-F238E27FC236}">
                <a16:creationId xmlns:a16="http://schemas.microsoft.com/office/drawing/2014/main" id="{1036E509-CB48-45C1-9CE0-1983136D6EEF}"/>
              </a:ext>
            </a:extLst>
          </p:cNvPr>
          <p:cNvSpPr>
            <a:spLocks noGrp="1"/>
          </p:cNvSpPr>
          <p:nvPr>
            <p:ph idx="1"/>
          </p:nvPr>
        </p:nvSpPr>
        <p:spPr/>
        <p:txBody>
          <a:bodyPr>
            <a:noAutofit/>
          </a:bodyPr>
          <a:lstStyle/>
          <a:p>
            <a:pPr marR="0" lvl="0" algn="l" defTabSz="914400" rtl="0" eaLnBrk="1" fontAlgn="auto" latinLnBrk="0" hangingPunct="1">
              <a:lnSpc>
                <a:spcPct val="100000"/>
              </a:lnSpc>
              <a:spcBef>
                <a:spcPct val="20000"/>
              </a:spcBef>
              <a:spcAft>
                <a:spcPts val="0"/>
              </a:spcAft>
              <a:buClr>
                <a:schemeClr val="accent3"/>
              </a:buClr>
              <a:buSzTx/>
              <a:buFont typeface="Wingdings" panose="05000000000000000000" pitchFamily="2" charset="2"/>
              <a:buChar char="§"/>
              <a:tabLst/>
              <a:defRPr/>
            </a:pPr>
            <a:r>
              <a:rPr kumimoji="0" lang="fr-CM"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Questionnaire de DASI</a:t>
            </a:r>
          </a:p>
          <a:p>
            <a:pPr marL="742950" marR="0" lvl="1" indent="-285750" algn="l" defTabSz="914400" rtl="0" eaLnBrk="1" fontAlgn="auto" latinLnBrk="0" hangingPunct="1">
              <a:lnSpc>
                <a:spcPct val="150000"/>
              </a:lnSpc>
              <a:spcBef>
                <a:spcPct val="20000"/>
              </a:spcBef>
              <a:spcAft>
                <a:spcPts val="0"/>
              </a:spcAft>
              <a:buClr>
                <a:schemeClr val="accent2"/>
              </a:buClr>
              <a:buSzTx/>
              <a:buFont typeface="Wingdings" panose="05000000000000000000" pitchFamily="2" charset="2"/>
              <a:buChar char="ü"/>
              <a:tabLst/>
              <a:defRPr/>
            </a:pPr>
            <a:r>
              <a:rPr kumimoji="0" lang="fr-CM"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Moyenne de </a:t>
            </a:r>
            <a:r>
              <a:rPr kumimoji="0" lang="fr-CM"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METs</a:t>
            </a:r>
            <a:r>
              <a:rPr kumimoji="0" lang="fr-CM"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fr-CM"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6,62±3,27 </a:t>
            </a:r>
          </a:p>
          <a:p>
            <a:pPr marL="742950" marR="0" lvl="1" indent="-285750" algn="l" defTabSz="914400" rtl="0" eaLnBrk="1" fontAlgn="auto" latinLnBrk="0" hangingPunct="1">
              <a:lnSpc>
                <a:spcPct val="150000"/>
              </a:lnSpc>
              <a:spcBef>
                <a:spcPct val="20000"/>
              </a:spcBef>
              <a:spcAft>
                <a:spcPts val="0"/>
              </a:spcAft>
              <a:buClr>
                <a:schemeClr val="accent2"/>
              </a:buClr>
              <a:buSzTx/>
              <a:buFont typeface="Wingdings" panose="05000000000000000000" pitchFamily="2" charset="2"/>
              <a:buChar char="ü"/>
              <a:tabLst/>
              <a:defRPr/>
            </a:pPr>
            <a:r>
              <a:rPr kumimoji="0" lang="fr-CM"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Patient avec </a:t>
            </a:r>
            <a:r>
              <a:rPr kumimoji="0" lang="fr-CM"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METs</a:t>
            </a:r>
            <a:r>
              <a:rPr kumimoji="0" lang="fr-CM"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&lt; 3 </a:t>
            </a:r>
            <a:r>
              <a:rPr kumimoji="0" lang="fr-CM"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fr-CM"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6 (22,2%)</a:t>
            </a:r>
          </a:p>
          <a:p>
            <a:pPr marL="457200" marR="0" lvl="1" indent="0" algn="l" defTabSz="914400" rtl="0" eaLnBrk="1" fontAlgn="auto" latinLnBrk="0" hangingPunct="1">
              <a:lnSpc>
                <a:spcPct val="150000"/>
              </a:lnSpc>
              <a:spcBef>
                <a:spcPct val="20000"/>
              </a:spcBef>
              <a:spcAft>
                <a:spcPts val="0"/>
              </a:spcAft>
              <a:buClrTx/>
              <a:buSzTx/>
              <a:buNone/>
              <a:tabLst/>
              <a:defRPr/>
            </a:pPr>
            <a:endParaRPr kumimoji="0" lang="fr-CM"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R="0" lvl="0" algn="l" defTabSz="914400" rtl="0" eaLnBrk="1" fontAlgn="auto" latinLnBrk="0" hangingPunct="1">
              <a:lnSpc>
                <a:spcPct val="150000"/>
              </a:lnSpc>
              <a:spcBef>
                <a:spcPct val="20000"/>
              </a:spcBef>
              <a:spcAft>
                <a:spcPts val="0"/>
              </a:spcAft>
              <a:buClr>
                <a:schemeClr val="accent3"/>
              </a:buClr>
              <a:buSzTx/>
              <a:buFont typeface="Wingdings" panose="05000000000000000000" pitchFamily="2" charset="2"/>
              <a:buChar char="§"/>
              <a:tabLst/>
              <a:defRPr/>
            </a:pPr>
            <a:r>
              <a:rPr kumimoji="0" lang="fr-CM" sz="2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Test de marche </a:t>
            </a:r>
          </a:p>
          <a:p>
            <a:pPr marL="742950" marR="0" lvl="1" indent="-285750" algn="l" defTabSz="914400" rtl="0" eaLnBrk="1" fontAlgn="auto" latinLnBrk="0" hangingPunct="1">
              <a:lnSpc>
                <a:spcPct val="150000"/>
              </a:lnSpc>
              <a:spcBef>
                <a:spcPct val="20000"/>
              </a:spcBef>
              <a:spcAft>
                <a:spcPts val="0"/>
              </a:spcAft>
              <a:buClr>
                <a:schemeClr val="accent2"/>
              </a:buClr>
              <a:buSzTx/>
              <a:buFont typeface="Wingdings" panose="05000000000000000000" pitchFamily="2" charset="2"/>
              <a:buChar char="ü"/>
              <a:tabLst/>
              <a:defRPr/>
            </a:pPr>
            <a:r>
              <a:rPr kumimoji="0" lang="fr-CM"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Distance moyenne : 473,93±188,87 m</a:t>
            </a:r>
          </a:p>
          <a:p>
            <a:pPr marL="742950" marR="0" lvl="1" indent="-285750" algn="l" defTabSz="914400" rtl="0" eaLnBrk="1" fontAlgn="auto" latinLnBrk="0" hangingPunct="1">
              <a:lnSpc>
                <a:spcPct val="150000"/>
              </a:lnSpc>
              <a:spcBef>
                <a:spcPct val="20000"/>
              </a:spcBef>
              <a:spcAft>
                <a:spcPts val="0"/>
              </a:spcAft>
              <a:buClr>
                <a:schemeClr val="accent2"/>
              </a:buClr>
              <a:buSzTx/>
              <a:buFont typeface="Wingdings" panose="05000000000000000000" pitchFamily="2" charset="2"/>
              <a:buChar char="ü"/>
              <a:tabLst/>
              <a:defRPr/>
            </a:pPr>
            <a:r>
              <a:rPr kumimoji="0" lang="fr-CM"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Patient avec distance parcourue &lt; distance théorique : 8 (29,6%)</a:t>
            </a: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ü"/>
              <a:tabLst/>
              <a:defRPr/>
            </a:pPr>
            <a:endParaRPr kumimoji="0" lang="fr-CM"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CM"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fr-CM"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endParaRPr lang="fr-CM" sz="2400" dirty="0"/>
          </a:p>
        </p:txBody>
      </p:sp>
      <p:sp>
        <p:nvSpPr>
          <p:cNvPr id="4" name="Espace réservé du numéro de diapositive 3">
            <a:extLst>
              <a:ext uri="{FF2B5EF4-FFF2-40B4-BE49-F238E27FC236}">
                <a16:creationId xmlns:a16="http://schemas.microsoft.com/office/drawing/2014/main" id="{387AA1FD-58B9-44E8-8AA9-9C006DEA9217}"/>
              </a:ext>
            </a:extLst>
          </p:cNvPr>
          <p:cNvSpPr>
            <a:spLocks noGrp="1"/>
          </p:cNvSpPr>
          <p:nvPr>
            <p:ph type="sldNum" sz="quarter" idx="12"/>
          </p:nvPr>
        </p:nvSpPr>
        <p:spPr/>
        <p:txBody>
          <a:bodyPr/>
          <a:lstStyle/>
          <a:p>
            <a:fld id="{6D9168F9-DA3B-4887-84BF-248E899EEAE3}" type="slidenum">
              <a:rPr lang="fr-CM" smtClean="0"/>
              <a:t>14</a:t>
            </a:fld>
            <a:endParaRPr lang="fr-CM"/>
          </a:p>
        </p:txBody>
      </p:sp>
    </p:spTree>
    <p:extLst>
      <p:ext uri="{BB962C8B-B14F-4D97-AF65-F5344CB8AC3E}">
        <p14:creationId xmlns:p14="http://schemas.microsoft.com/office/powerpoint/2010/main" val="1882296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33695" y="5858225"/>
            <a:ext cx="9636874" cy="443070"/>
          </a:xfrm>
          <a:prstGeom prst="rect">
            <a:avLst/>
          </a:prstGeom>
        </p:spPr>
        <p:txBody>
          <a:bodyPr wrap="square">
            <a:spAutoFit/>
          </a:bodyPr>
          <a:lstStyle/>
          <a:p>
            <a:pPr>
              <a:lnSpc>
                <a:spcPct val="115000"/>
              </a:lnSpc>
              <a:spcAft>
                <a:spcPts val="985"/>
              </a:spcAft>
            </a:pPr>
            <a:r>
              <a:rPr lang="fr-FR" sz="2166" b="1" dirty="0">
                <a:latin typeface="Arial" panose="020B0604020202020204" pitchFamily="34" charset="0"/>
                <a:ea typeface="Calibri"/>
                <a:cs typeface="Arial" panose="020B0604020202020204" pitchFamily="34" charset="0"/>
              </a:rPr>
              <a:t>Tableau II : </a:t>
            </a:r>
            <a:r>
              <a:rPr lang="fr-FR" sz="2166" dirty="0">
                <a:latin typeface="Arial" panose="020B0604020202020204" pitchFamily="34" charset="0"/>
                <a:ea typeface="Calibri"/>
                <a:cs typeface="Arial" panose="020B0604020202020204" pitchFamily="34" charset="0"/>
              </a:rPr>
              <a:t>Capacité fonctionnelle globale de la population d’étude</a:t>
            </a:r>
            <a:r>
              <a:rPr lang="fr-FR" sz="1772" b="1" dirty="0">
                <a:latin typeface="Arial" pitchFamily="34" charset="0"/>
                <a:ea typeface="Calibri"/>
                <a:cs typeface="Arial" pitchFamily="34" charset="0"/>
              </a:rPr>
              <a:t> </a:t>
            </a:r>
            <a:endParaRPr lang="fr-FR" sz="1772" dirty="0">
              <a:latin typeface="Arial" pitchFamily="34" charset="0"/>
              <a:ea typeface="Times New Roman"/>
              <a:cs typeface="Arial" pitchFamily="34" charset="0"/>
            </a:endParaRPr>
          </a:p>
        </p:txBody>
      </p:sp>
      <p:sp>
        <p:nvSpPr>
          <p:cNvPr id="8" name="Titre 1">
            <a:extLst>
              <a:ext uri="{FF2B5EF4-FFF2-40B4-BE49-F238E27FC236}">
                <a16:creationId xmlns:a16="http://schemas.microsoft.com/office/drawing/2014/main" id="{34AC9A58-403F-42A7-BCD9-8BEFBFEE4B0B}"/>
              </a:ext>
            </a:extLst>
          </p:cNvPr>
          <p:cNvSpPr>
            <a:spLocks noGrp="1"/>
          </p:cNvSpPr>
          <p:nvPr>
            <p:ph type="title"/>
          </p:nvPr>
        </p:nvSpPr>
        <p:spPr/>
        <p:txBody>
          <a:bodyPr>
            <a:normAutofit/>
          </a:bodyPr>
          <a:lstStyle/>
          <a:p>
            <a:r>
              <a:rPr lang="fr-FR" sz="4000" dirty="0">
                <a:latin typeface="Arial Black" panose="020B0A04020102020204" pitchFamily="34" charset="0"/>
              </a:rPr>
              <a:t>RESULTATS ET DISCUSSION (4/5)</a:t>
            </a:r>
            <a:endParaRPr lang="fr-CM" sz="4000" dirty="0">
              <a:latin typeface="Arial Black" panose="020B0A04020102020204" pitchFamily="34" charset="0"/>
            </a:endParaRPr>
          </a:p>
        </p:txBody>
      </p:sp>
      <p:graphicFrame>
        <p:nvGraphicFramePr>
          <p:cNvPr id="14" name="Espace réservé du contenu 1">
            <a:extLst>
              <a:ext uri="{FF2B5EF4-FFF2-40B4-BE49-F238E27FC236}">
                <a16:creationId xmlns:a16="http://schemas.microsoft.com/office/drawing/2014/main" id="{3D63771D-D81C-4BE4-A75C-55AC5D1217EE}"/>
              </a:ext>
            </a:extLst>
          </p:cNvPr>
          <p:cNvGraphicFramePr>
            <a:graphicFrameLocks noGrp="1"/>
          </p:cNvGraphicFramePr>
          <p:nvPr>
            <p:ph idx="1"/>
            <p:extLst>
              <p:ext uri="{D42A27DB-BD31-4B8C-83A1-F6EECF244321}">
                <p14:modId xmlns:p14="http://schemas.microsoft.com/office/powerpoint/2010/main" val="1810919368"/>
              </p:ext>
            </p:extLst>
          </p:nvPr>
        </p:nvGraphicFramePr>
        <p:xfrm>
          <a:off x="1356142" y="1954862"/>
          <a:ext cx="9302163" cy="3685860"/>
        </p:xfrm>
        <a:graphic>
          <a:graphicData uri="http://schemas.openxmlformats.org/drawingml/2006/table">
            <a:tbl>
              <a:tblPr firstRow="1" firstCol="1" bandRow="1">
                <a:tableStyleId>{2D5ABB26-0587-4C30-8999-92F81FD0307C}</a:tableStyleId>
              </a:tblPr>
              <a:tblGrid>
                <a:gridCol w="2290077">
                  <a:extLst>
                    <a:ext uri="{9D8B030D-6E8A-4147-A177-3AD203B41FA5}">
                      <a16:colId xmlns:a16="http://schemas.microsoft.com/office/drawing/2014/main" val="2235075426"/>
                    </a:ext>
                  </a:extLst>
                </a:gridCol>
                <a:gridCol w="2242202">
                  <a:extLst>
                    <a:ext uri="{9D8B030D-6E8A-4147-A177-3AD203B41FA5}">
                      <a16:colId xmlns:a16="http://schemas.microsoft.com/office/drawing/2014/main" val="1864849628"/>
                    </a:ext>
                  </a:extLst>
                </a:gridCol>
                <a:gridCol w="1960225">
                  <a:extLst>
                    <a:ext uri="{9D8B030D-6E8A-4147-A177-3AD203B41FA5}">
                      <a16:colId xmlns:a16="http://schemas.microsoft.com/office/drawing/2014/main" val="151443156"/>
                    </a:ext>
                  </a:extLst>
                </a:gridCol>
                <a:gridCol w="2809659">
                  <a:extLst>
                    <a:ext uri="{9D8B030D-6E8A-4147-A177-3AD203B41FA5}">
                      <a16:colId xmlns:a16="http://schemas.microsoft.com/office/drawing/2014/main" val="1838697251"/>
                    </a:ext>
                  </a:extLst>
                </a:gridCol>
              </a:tblGrid>
              <a:tr h="695016">
                <a:tc rowSpan="2">
                  <a:txBody>
                    <a:bodyPr/>
                    <a:lstStyle/>
                    <a:p>
                      <a:pPr>
                        <a:lnSpc>
                          <a:spcPct val="107000"/>
                        </a:lnSpc>
                        <a:spcAft>
                          <a:spcPts val="0"/>
                        </a:spcAft>
                      </a:pPr>
                      <a:r>
                        <a:rPr lang="fr-FR" sz="1200" dirty="0">
                          <a:effectLst/>
                          <a:latin typeface="Arial" panose="020B0604020202020204" pitchFamily="34" charset="0"/>
                          <a:cs typeface="Arial" panose="020B0604020202020204" pitchFamily="34" charset="0"/>
                        </a:rPr>
                        <a:t> </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fr-FR" sz="2000" b="1" dirty="0">
                          <a:effectLst/>
                          <a:latin typeface="Arial" panose="020B0604020202020204" pitchFamily="34" charset="0"/>
                          <a:cs typeface="Arial" panose="020B0604020202020204" pitchFamily="34" charset="0"/>
                        </a:rPr>
                        <a:t>Capacité fonctionnelle  globale</a:t>
                      </a:r>
                      <a:endParaRPr lang="fr-FR"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nSpc>
                          <a:spcPct val="107000"/>
                        </a:lnSpc>
                        <a:spcAft>
                          <a:spcPts val="0"/>
                        </a:spcAft>
                      </a:pPr>
                      <a:r>
                        <a:rPr lang="fr-FR" sz="2000" b="1" dirty="0">
                          <a:effectLst/>
                          <a:latin typeface="Arial" panose="020B0604020202020204" pitchFamily="34" charset="0"/>
                          <a:cs typeface="Arial" panose="020B0604020202020204" pitchFamily="34" charset="0"/>
                        </a:rPr>
                        <a:t>  Effectifs(n)</a:t>
                      </a:r>
                      <a:endParaRPr lang="fr-FR"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nSpc>
                          <a:spcPct val="107000"/>
                        </a:lnSpc>
                        <a:spcAft>
                          <a:spcPts val="0"/>
                        </a:spcAft>
                      </a:pPr>
                      <a:r>
                        <a:rPr lang="fr-FR" sz="2000" b="1" dirty="0">
                          <a:effectLst/>
                          <a:latin typeface="Arial" panose="020B0604020202020204" pitchFamily="34" charset="0"/>
                          <a:cs typeface="Arial" panose="020B0604020202020204" pitchFamily="34" charset="0"/>
                        </a:rPr>
                        <a:t>Pourcentages (%)</a:t>
                      </a:r>
                      <a:endParaRPr lang="fr-FR"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35752360"/>
                  </a:ext>
                </a:extLst>
              </a:tr>
              <a:tr h="220177">
                <a:tc vMerge="1">
                  <a:txBody>
                    <a:bodyPr/>
                    <a:lstStyle/>
                    <a:p>
                      <a:endParaRPr lang="fr-CM"/>
                    </a:p>
                  </a:txBody>
                  <a:tcPr/>
                </a:tc>
                <a:tc>
                  <a:txBody>
                    <a:bodyPr/>
                    <a:lstStyle/>
                    <a:p>
                      <a:pPr>
                        <a:lnSpc>
                          <a:spcPct val="107000"/>
                        </a:lnSpc>
                        <a:spcAft>
                          <a:spcPts val="0"/>
                        </a:spcAft>
                      </a:pPr>
                      <a:r>
                        <a:rPr lang="fr-FR" sz="2000" b="1" dirty="0">
                          <a:effectLst/>
                          <a:latin typeface="Arial" panose="020B0604020202020204" pitchFamily="34" charset="0"/>
                          <a:cs typeface="Arial" panose="020B0604020202020204" pitchFamily="34" charset="0"/>
                        </a:rPr>
                        <a:t> </a:t>
                      </a:r>
                      <a:endParaRPr lang="fr-FR"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fr-FR" sz="2000" b="1" dirty="0">
                          <a:effectLst/>
                          <a:latin typeface="Arial" panose="020B0604020202020204" pitchFamily="34" charset="0"/>
                          <a:cs typeface="Arial" panose="020B0604020202020204" pitchFamily="34" charset="0"/>
                        </a:rPr>
                        <a:t> </a:t>
                      </a:r>
                      <a:endParaRPr lang="fr-FR"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fr-FR" sz="2000" b="1" dirty="0">
                          <a:effectLst/>
                          <a:latin typeface="Arial" panose="020B0604020202020204" pitchFamily="34" charset="0"/>
                          <a:cs typeface="Arial" panose="020B0604020202020204" pitchFamily="34" charset="0"/>
                        </a:rPr>
                        <a:t> </a:t>
                      </a:r>
                      <a:endParaRPr lang="fr-FR"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0370333"/>
                  </a:ext>
                </a:extLst>
              </a:tr>
              <a:tr h="457597">
                <a:tc rowSpan="2">
                  <a:txBody>
                    <a:bodyPr/>
                    <a:lstStyle/>
                    <a:p>
                      <a:pPr algn="l">
                        <a:lnSpc>
                          <a:spcPct val="107000"/>
                        </a:lnSpc>
                        <a:spcAft>
                          <a:spcPts val="0"/>
                        </a:spcAft>
                      </a:pPr>
                      <a:r>
                        <a:rPr lang="fr-FR" sz="2000" b="1" dirty="0">
                          <a:effectLst/>
                          <a:latin typeface="Arial" panose="020B0604020202020204" pitchFamily="34" charset="0"/>
                          <a:cs typeface="Arial" panose="020B0604020202020204" pitchFamily="34" charset="0"/>
                        </a:rPr>
                        <a:t>Capacité fonctionnelle</a:t>
                      </a:r>
                    </a:p>
                    <a:p>
                      <a:pPr algn="l">
                        <a:lnSpc>
                          <a:spcPct val="107000"/>
                        </a:lnSpc>
                        <a:spcAft>
                          <a:spcPts val="0"/>
                        </a:spcAft>
                      </a:pPr>
                      <a:r>
                        <a:rPr lang="fr-FR" sz="2000" b="1" dirty="0">
                          <a:effectLst/>
                          <a:latin typeface="Arial" panose="020B0604020202020204" pitchFamily="34" charset="0"/>
                          <a:cs typeface="Arial" panose="020B0604020202020204" pitchFamily="34" charset="0"/>
                        </a:rPr>
                        <a:t>   Altérée</a:t>
                      </a:r>
                      <a:endParaRPr lang="fr-FR"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fr-FR" sz="2000" dirty="0">
                          <a:effectLst/>
                          <a:latin typeface="Arial" panose="020B0604020202020204" pitchFamily="34" charset="0"/>
                          <a:cs typeface="Arial" panose="020B0604020202020204" pitchFamily="34" charset="0"/>
                        </a:rPr>
                        <a:t>                                    Mauvaise</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fr-FR" sz="2000" dirty="0">
                          <a:effectLst/>
                          <a:latin typeface="Arial" panose="020B0604020202020204" pitchFamily="34" charset="0"/>
                          <a:cs typeface="Arial" panose="020B0604020202020204" pitchFamily="34" charset="0"/>
                        </a:rPr>
                        <a:t> </a:t>
                      </a:r>
                    </a:p>
                    <a:p>
                      <a:pPr algn="ctr">
                        <a:lnSpc>
                          <a:spcPct val="107000"/>
                        </a:lnSpc>
                        <a:spcAft>
                          <a:spcPts val="0"/>
                        </a:spcAft>
                      </a:pPr>
                      <a:r>
                        <a:rPr lang="fr-FR" sz="2000" dirty="0">
                          <a:effectLst/>
                          <a:latin typeface="Arial" panose="020B0604020202020204" pitchFamily="34" charset="0"/>
                          <a:cs typeface="Arial" panose="020B0604020202020204" pitchFamily="34" charset="0"/>
                        </a:rPr>
                        <a:t>8</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lnSpc>
                          <a:spcPct val="107000"/>
                        </a:lnSpc>
                        <a:spcAft>
                          <a:spcPts val="0"/>
                        </a:spcAft>
                      </a:pPr>
                      <a:r>
                        <a:rPr lang="fr-FR" sz="2000" dirty="0">
                          <a:effectLst/>
                          <a:latin typeface="Arial" panose="020B0604020202020204" pitchFamily="34" charset="0"/>
                          <a:cs typeface="Arial" panose="020B0604020202020204" pitchFamily="34" charset="0"/>
                        </a:rPr>
                        <a:t> </a:t>
                      </a:r>
                    </a:p>
                    <a:p>
                      <a:pPr algn="ctr">
                        <a:lnSpc>
                          <a:spcPct val="107000"/>
                        </a:lnSpc>
                        <a:spcAft>
                          <a:spcPts val="0"/>
                        </a:spcAft>
                      </a:pPr>
                      <a:r>
                        <a:rPr lang="fr-FR" sz="2000" b="1" dirty="0">
                          <a:solidFill>
                            <a:srgbClr val="FF0000"/>
                          </a:solidFill>
                          <a:effectLst/>
                          <a:latin typeface="Arial" panose="020B0604020202020204" pitchFamily="34" charset="0"/>
                          <a:cs typeface="Arial" panose="020B0604020202020204" pitchFamily="34" charset="0"/>
                        </a:rPr>
                        <a:t>29,6</a:t>
                      </a:r>
                      <a:endParaRPr lang="fr-FR" sz="20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18858121"/>
                  </a:ext>
                </a:extLst>
              </a:tr>
              <a:tr h="237419">
                <a:tc vMerge="1">
                  <a:txBody>
                    <a:bodyPr/>
                    <a:lstStyle/>
                    <a:p>
                      <a:endParaRPr lang="fr-CM"/>
                    </a:p>
                  </a:txBody>
                  <a:tcPr/>
                </a:tc>
                <a:tc>
                  <a:txBody>
                    <a:bodyPr/>
                    <a:lstStyle/>
                    <a:p>
                      <a:pPr>
                        <a:lnSpc>
                          <a:spcPct val="107000"/>
                        </a:lnSpc>
                        <a:spcAft>
                          <a:spcPts val="0"/>
                        </a:spcAft>
                      </a:pPr>
                      <a:r>
                        <a:rPr lang="fr-FR" sz="2000" dirty="0">
                          <a:effectLst/>
                          <a:latin typeface="Arial" panose="020B0604020202020204" pitchFamily="34" charset="0"/>
                          <a:cs typeface="Arial" panose="020B0604020202020204" pitchFamily="34" charset="0"/>
                        </a:rPr>
                        <a:t>      </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fr-FR" sz="2000" dirty="0">
                          <a:effectLst/>
                          <a:latin typeface="Arial" panose="020B0604020202020204" pitchFamily="34" charset="0"/>
                          <a:cs typeface="Arial" panose="020B0604020202020204" pitchFamily="34" charset="0"/>
                        </a:rPr>
                        <a:t> </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fr-FR" sz="2000" dirty="0">
                          <a:effectLst/>
                          <a:latin typeface="Arial" panose="020B0604020202020204" pitchFamily="34" charset="0"/>
                          <a:cs typeface="Arial" panose="020B0604020202020204" pitchFamily="34" charset="0"/>
                        </a:rPr>
                        <a:t> </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90289850"/>
                  </a:ext>
                </a:extLst>
              </a:tr>
              <a:tr h="695016">
                <a:tc rowSpan="3">
                  <a:txBody>
                    <a:bodyPr/>
                    <a:lstStyle/>
                    <a:p>
                      <a:pPr algn="l">
                        <a:lnSpc>
                          <a:spcPct val="107000"/>
                        </a:lnSpc>
                        <a:spcAft>
                          <a:spcPts val="0"/>
                        </a:spcAft>
                      </a:pPr>
                      <a:r>
                        <a:rPr lang="fr-FR" sz="2000" b="1" dirty="0">
                          <a:effectLst/>
                          <a:latin typeface="Arial" panose="020B0604020202020204" pitchFamily="34" charset="0"/>
                          <a:cs typeface="Arial" panose="020B0604020202020204" pitchFamily="34" charset="0"/>
                        </a:rPr>
                        <a:t> </a:t>
                      </a:r>
                    </a:p>
                    <a:p>
                      <a:pPr algn="l">
                        <a:lnSpc>
                          <a:spcPct val="107000"/>
                        </a:lnSpc>
                        <a:spcAft>
                          <a:spcPts val="0"/>
                        </a:spcAft>
                      </a:pPr>
                      <a:r>
                        <a:rPr lang="fr-FR" sz="2000" b="1" dirty="0">
                          <a:effectLst/>
                          <a:latin typeface="Arial" panose="020B0604020202020204" pitchFamily="34" charset="0"/>
                          <a:cs typeface="Arial" panose="020B0604020202020204" pitchFamily="34" charset="0"/>
                        </a:rPr>
                        <a:t>Capacité fonctionnelle</a:t>
                      </a:r>
                    </a:p>
                    <a:p>
                      <a:pPr algn="l">
                        <a:lnSpc>
                          <a:spcPct val="107000"/>
                        </a:lnSpc>
                        <a:spcAft>
                          <a:spcPts val="0"/>
                        </a:spcAft>
                      </a:pPr>
                      <a:r>
                        <a:rPr lang="fr-FR" sz="2000" b="1" dirty="0">
                          <a:effectLst/>
                          <a:latin typeface="Arial" panose="020B0604020202020204" pitchFamily="34" charset="0"/>
                          <a:cs typeface="Arial" panose="020B0604020202020204" pitchFamily="34" charset="0"/>
                        </a:rPr>
                        <a:t>    Normale</a:t>
                      </a:r>
                      <a:endParaRPr lang="fr-FR" sz="2000" b="1"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fr-FR" sz="2000" dirty="0">
                          <a:effectLst/>
                          <a:latin typeface="Arial" panose="020B0604020202020204" pitchFamily="34" charset="0"/>
                          <a:cs typeface="Arial" panose="020B0604020202020204" pitchFamily="34" charset="0"/>
                        </a:rPr>
                        <a:t>          Bonne </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fr-FR" sz="2000" dirty="0">
                          <a:effectLst/>
                          <a:latin typeface="Arial" panose="020B0604020202020204" pitchFamily="34" charset="0"/>
                          <a:cs typeface="Arial" panose="020B0604020202020204" pitchFamily="34" charset="0"/>
                        </a:rPr>
                        <a:t> </a:t>
                      </a:r>
                    </a:p>
                    <a:p>
                      <a:pPr algn="ctr">
                        <a:lnSpc>
                          <a:spcPct val="107000"/>
                        </a:lnSpc>
                        <a:spcAft>
                          <a:spcPts val="0"/>
                        </a:spcAft>
                      </a:pPr>
                      <a:endParaRPr lang="fr-FR" sz="2000" dirty="0">
                        <a:effectLst/>
                        <a:latin typeface="Arial" panose="020B0604020202020204" pitchFamily="34" charset="0"/>
                        <a:cs typeface="Arial" panose="020B0604020202020204" pitchFamily="34" charset="0"/>
                      </a:endParaRPr>
                    </a:p>
                    <a:p>
                      <a:pPr algn="ctr">
                        <a:lnSpc>
                          <a:spcPct val="107000"/>
                        </a:lnSpc>
                        <a:spcAft>
                          <a:spcPts val="0"/>
                        </a:spcAft>
                      </a:pPr>
                      <a:r>
                        <a:rPr lang="fr-FR" sz="2000" dirty="0">
                          <a:effectLst/>
                          <a:latin typeface="Arial" panose="020B0604020202020204" pitchFamily="34" charset="0"/>
                          <a:cs typeface="Arial" panose="020B0604020202020204" pitchFamily="34" charset="0"/>
                        </a:rPr>
                        <a:t>19</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fr-FR" sz="2000" dirty="0">
                          <a:effectLst/>
                          <a:latin typeface="Arial" panose="020B0604020202020204" pitchFamily="34" charset="0"/>
                          <a:cs typeface="Arial" panose="020B0604020202020204" pitchFamily="34" charset="0"/>
                        </a:rPr>
                        <a:t> </a:t>
                      </a:r>
                    </a:p>
                    <a:p>
                      <a:pPr algn="ctr">
                        <a:lnSpc>
                          <a:spcPct val="107000"/>
                        </a:lnSpc>
                        <a:spcAft>
                          <a:spcPts val="0"/>
                        </a:spcAft>
                      </a:pPr>
                      <a:endParaRPr lang="fr-FR" sz="2000" dirty="0">
                        <a:effectLst/>
                        <a:latin typeface="Arial" panose="020B0604020202020204" pitchFamily="34" charset="0"/>
                        <a:cs typeface="Arial" panose="020B0604020202020204" pitchFamily="34" charset="0"/>
                      </a:endParaRPr>
                    </a:p>
                    <a:p>
                      <a:pPr algn="ctr">
                        <a:lnSpc>
                          <a:spcPct val="107000"/>
                        </a:lnSpc>
                        <a:spcAft>
                          <a:spcPts val="0"/>
                        </a:spcAft>
                      </a:pPr>
                      <a:r>
                        <a:rPr lang="fr-FR" sz="2000" dirty="0">
                          <a:effectLst/>
                          <a:latin typeface="Arial" panose="020B0604020202020204" pitchFamily="34" charset="0"/>
                          <a:cs typeface="Arial" panose="020B0604020202020204" pitchFamily="34" charset="0"/>
                        </a:rPr>
                        <a:t>70,4</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02812558"/>
                  </a:ext>
                </a:extLst>
              </a:tr>
              <a:tr h="220177">
                <a:tc vMerge="1">
                  <a:txBody>
                    <a:bodyPr/>
                    <a:lstStyle/>
                    <a:p>
                      <a:endParaRPr lang="fr-CM"/>
                    </a:p>
                  </a:txBody>
                  <a:tcPr/>
                </a:tc>
                <a:tc>
                  <a:txBody>
                    <a:bodyPr/>
                    <a:lstStyle/>
                    <a:p>
                      <a:pPr algn="ctr">
                        <a:lnSpc>
                          <a:spcPct val="107000"/>
                        </a:lnSpc>
                        <a:spcAft>
                          <a:spcPts val="0"/>
                        </a:spcAft>
                      </a:pPr>
                      <a:r>
                        <a:rPr lang="fr-FR" sz="2000" baseline="0" dirty="0">
                          <a:effectLst/>
                          <a:latin typeface="Arial" panose="020B0604020202020204" pitchFamily="34" charset="0"/>
                          <a:cs typeface="Arial" panose="020B0604020202020204" pitchFamily="34" charset="0"/>
                        </a:rPr>
                        <a:t>   </a:t>
                      </a:r>
                      <a:r>
                        <a:rPr lang="fr-FR" sz="2000" dirty="0">
                          <a:effectLst/>
                          <a:latin typeface="Arial" panose="020B0604020202020204" pitchFamily="34" charset="0"/>
                          <a:cs typeface="Arial" panose="020B0604020202020204" pitchFamily="34" charset="0"/>
                        </a:rPr>
                        <a:t> Très bonne</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noFill/>
                      <a:prstDash val="solid"/>
                      <a:round/>
                      <a:headEnd type="none" w="med" len="med"/>
                      <a:tailEnd type="none" w="med" len="med"/>
                    </a:lnB>
                  </a:tcPr>
                </a:tc>
                <a:tc>
                  <a:txBody>
                    <a:bodyPr/>
                    <a:lstStyle/>
                    <a:p>
                      <a:pPr algn="ctr">
                        <a:lnSpc>
                          <a:spcPct val="107000"/>
                        </a:lnSpc>
                        <a:spcAft>
                          <a:spcPts val="0"/>
                        </a:spcAft>
                      </a:pPr>
                      <a:r>
                        <a:rPr lang="fr-FR" sz="2000" dirty="0">
                          <a:effectLst/>
                          <a:latin typeface="Arial" panose="020B0604020202020204" pitchFamily="34" charset="0"/>
                          <a:cs typeface="Arial" panose="020B0604020202020204" pitchFamily="34" charset="0"/>
                        </a:rPr>
                        <a:t> </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fr-FR" sz="2000" dirty="0">
                          <a:effectLst/>
                          <a:latin typeface="Arial" panose="020B0604020202020204" pitchFamily="34" charset="0"/>
                          <a:cs typeface="Arial" panose="020B0604020202020204" pitchFamily="34" charset="0"/>
                        </a:rPr>
                        <a:t> </a:t>
                      </a:r>
                      <a:endParaRPr lang="fr-FR" sz="20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639129629"/>
                  </a:ext>
                </a:extLst>
              </a:tr>
              <a:tr h="202705">
                <a:tc vMerge="1">
                  <a:txBody>
                    <a:bodyPr/>
                    <a:lstStyle/>
                    <a:p>
                      <a:endParaRPr lang="fr-CM"/>
                    </a:p>
                  </a:txBody>
                  <a:tcPr/>
                </a:tc>
                <a:tc>
                  <a:txBody>
                    <a:bodyPr/>
                    <a:lstStyle/>
                    <a:p>
                      <a:pPr>
                        <a:lnSpc>
                          <a:spcPct val="107000"/>
                        </a:lnSpc>
                        <a:spcAft>
                          <a:spcPts val="0"/>
                        </a:spcAft>
                      </a:pPr>
                      <a:r>
                        <a:rPr lang="fr-FR" sz="1400" dirty="0">
                          <a:effectLst/>
                        </a:rPr>
                        <a:t>       </a:t>
                      </a:r>
                      <a:endParaRPr lang="fr-FR" sz="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fr-FR" sz="1400" dirty="0">
                          <a:effectLst/>
                        </a:rPr>
                        <a:t> </a:t>
                      </a:r>
                      <a:endParaRPr lang="fr-FR" sz="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nSpc>
                          <a:spcPct val="107000"/>
                        </a:lnSpc>
                        <a:spcAft>
                          <a:spcPts val="0"/>
                        </a:spcAft>
                      </a:pPr>
                      <a:r>
                        <a:rPr lang="fr-FR" sz="1400" dirty="0">
                          <a:effectLst/>
                        </a:rPr>
                        <a:t> </a:t>
                      </a:r>
                      <a:endParaRPr lang="fr-FR" sz="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132748"/>
                  </a:ext>
                </a:extLst>
              </a:tr>
            </a:tbl>
          </a:graphicData>
        </a:graphic>
      </p:graphicFrame>
    </p:spTree>
    <p:extLst>
      <p:ext uri="{BB962C8B-B14F-4D97-AF65-F5344CB8AC3E}">
        <p14:creationId xmlns:p14="http://schemas.microsoft.com/office/powerpoint/2010/main" val="1121099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41026" y="5718238"/>
            <a:ext cx="11443316" cy="954620"/>
          </a:xfrm>
          <a:prstGeom prst="rect">
            <a:avLst/>
          </a:prstGeom>
        </p:spPr>
        <p:txBody>
          <a:bodyPr wrap="square" anchor="ctr">
            <a:spAutoFit/>
          </a:bodyPr>
          <a:lstStyle/>
          <a:p>
            <a:pPr algn="ctr">
              <a:lnSpc>
                <a:spcPct val="115000"/>
              </a:lnSpc>
              <a:spcAft>
                <a:spcPts val="985"/>
              </a:spcAft>
            </a:pPr>
            <a:r>
              <a:rPr lang="fr-FR" sz="2166" b="1" dirty="0">
                <a:latin typeface="Arial" panose="020B0604020202020204" pitchFamily="34" charset="0"/>
                <a:ea typeface="Calibri"/>
                <a:cs typeface="Arial" panose="020B0604020202020204" pitchFamily="34" charset="0"/>
              </a:rPr>
              <a:t>Tableau III : </a:t>
            </a:r>
            <a:r>
              <a:rPr lang="fr-FR" sz="2166" dirty="0">
                <a:latin typeface="Arial" panose="020B0604020202020204" pitchFamily="34" charset="0"/>
                <a:ea typeface="Calibri"/>
                <a:cs typeface="Arial" panose="020B0604020202020204" pitchFamily="34" charset="0"/>
              </a:rPr>
              <a:t>Facteurs associés à une mauvaise capacité fonctionnelle</a:t>
            </a:r>
          </a:p>
          <a:p>
            <a:pPr algn="ctr">
              <a:spcAft>
                <a:spcPts val="985"/>
              </a:spcAft>
            </a:pPr>
            <a:r>
              <a:rPr lang="fr-FR" sz="2166" dirty="0">
                <a:latin typeface="Arial" panose="020B0604020202020204" pitchFamily="34" charset="0"/>
                <a:ea typeface="Calibri"/>
                <a:cs typeface="Arial" panose="020B0604020202020204" pitchFamily="34" charset="0"/>
              </a:rPr>
              <a:t> </a:t>
            </a:r>
            <a:endParaRPr lang="fr-FR" sz="2166" dirty="0">
              <a:latin typeface="Arial" panose="020B0604020202020204" pitchFamily="34" charset="0"/>
              <a:ea typeface="Times New Roman"/>
              <a:cs typeface="Arial" panose="020B0604020202020204" pitchFamily="34" charset="0"/>
            </a:endParaRPr>
          </a:p>
        </p:txBody>
      </p:sp>
      <p:sp>
        <p:nvSpPr>
          <p:cNvPr id="9" name="Titre 1">
            <a:extLst>
              <a:ext uri="{FF2B5EF4-FFF2-40B4-BE49-F238E27FC236}">
                <a16:creationId xmlns:a16="http://schemas.microsoft.com/office/drawing/2014/main" id="{06AC35CE-F9DD-492C-ADF8-D797E18D0945}"/>
              </a:ext>
            </a:extLst>
          </p:cNvPr>
          <p:cNvSpPr>
            <a:spLocks noGrp="1"/>
          </p:cNvSpPr>
          <p:nvPr>
            <p:ph type="title"/>
          </p:nvPr>
        </p:nvSpPr>
        <p:spPr/>
        <p:txBody>
          <a:bodyPr>
            <a:normAutofit/>
          </a:bodyPr>
          <a:lstStyle/>
          <a:p>
            <a:r>
              <a:rPr lang="fr-FR" sz="4000" dirty="0">
                <a:latin typeface="Arial Black" panose="020B0A04020102020204" pitchFamily="34" charset="0"/>
              </a:rPr>
              <a:t>RESULTATS ET DISCUSSION (5/5)</a:t>
            </a:r>
            <a:endParaRPr lang="fr-CM" sz="4000" dirty="0">
              <a:latin typeface="Arial Black" panose="020B0A04020102020204" pitchFamily="34" charset="0"/>
            </a:endParaRPr>
          </a:p>
        </p:txBody>
      </p:sp>
      <p:graphicFrame>
        <p:nvGraphicFramePr>
          <p:cNvPr id="8" name="Espace réservé du contenu 7">
            <a:extLst>
              <a:ext uri="{FF2B5EF4-FFF2-40B4-BE49-F238E27FC236}">
                <a16:creationId xmlns:a16="http://schemas.microsoft.com/office/drawing/2014/main" id="{9D79C6EB-24EA-4252-B4A1-09D104372AA3}"/>
              </a:ext>
            </a:extLst>
          </p:cNvPr>
          <p:cNvGraphicFramePr>
            <a:graphicFrameLocks noGrp="1"/>
          </p:cNvGraphicFramePr>
          <p:nvPr>
            <p:ph idx="1"/>
            <p:extLst>
              <p:ext uri="{D42A27DB-BD31-4B8C-83A1-F6EECF244321}">
                <p14:modId xmlns:p14="http://schemas.microsoft.com/office/powerpoint/2010/main" val="213153140"/>
              </p:ext>
            </p:extLst>
          </p:nvPr>
        </p:nvGraphicFramePr>
        <p:xfrm>
          <a:off x="1066800" y="2142038"/>
          <a:ext cx="10058400" cy="2978603"/>
        </p:xfrm>
        <a:graphic>
          <a:graphicData uri="http://schemas.openxmlformats.org/drawingml/2006/table">
            <a:tbl>
              <a:tblPr firstRow="1" firstCol="1" bandRow="1">
                <a:tableStyleId>{2D5ABB26-0587-4C30-8999-92F81FD0307C}</a:tableStyleId>
              </a:tblPr>
              <a:tblGrid>
                <a:gridCol w="2604210">
                  <a:extLst>
                    <a:ext uri="{9D8B030D-6E8A-4147-A177-3AD203B41FA5}">
                      <a16:colId xmlns:a16="http://schemas.microsoft.com/office/drawing/2014/main" val="1523806071"/>
                    </a:ext>
                  </a:extLst>
                </a:gridCol>
                <a:gridCol w="2368612">
                  <a:extLst>
                    <a:ext uri="{9D8B030D-6E8A-4147-A177-3AD203B41FA5}">
                      <a16:colId xmlns:a16="http://schemas.microsoft.com/office/drawing/2014/main" val="2277495208"/>
                    </a:ext>
                  </a:extLst>
                </a:gridCol>
                <a:gridCol w="2127225">
                  <a:extLst>
                    <a:ext uri="{9D8B030D-6E8A-4147-A177-3AD203B41FA5}">
                      <a16:colId xmlns:a16="http://schemas.microsoft.com/office/drawing/2014/main" val="2603639597"/>
                    </a:ext>
                  </a:extLst>
                </a:gridCol>
                <a:gridCol w="1637627">
                  <a:extLst>
                    <a:ext uri="{9D8B030D-6E8A-4147-A177-3AD203B41FA5}">
                      <a16:colId xmlns:a16="http://schemas.microsoft.com/office/drawing/2014/main" val="223239281"/>
                    </a:ext>
                  </a:extLst>
                </a:gridCol>
                <a:gridCol w="1320726">
                  <a:extLst>
                    <a:ext uri="{9D8B030D-6E8A-4147-A177-3AD203B41FA5}">
                      <a16:colId xmlns:a16="http://schemas.microsoft.com/office/drawing/2014/main" val="1646323803"/>
                    </a:ext>
                  </a:extLst>
                </a:gridCol>
              </a:tblGrid>
              <a:tr h="329431">
                <a:tc rowSpan="2">
                  <a:txBody>
                    <a:bodyPr/>
                    <a:lstStyle/>
                    <a:p>
                      <a:pPr>
                        <a:lnSpc>
                          <a:spcPct val="100000"/>
                        </a:lnSpc>
                        <a:spcAft>
                          <a:spcPts val="1000"/>
                        </a:spcAft>
                      </a:pPr>
                      <a:r>
                        <a:rPr lang="fr-FR" sz="2000" b="1" dirty="0">
                          <a:effectLst/>
                          <a:latin typeface="Arial" panose="020B0604020202020204" pitchFamily="34" charset="0"/>
                          <a:cs typeface="Arial" panose="020B0604020202020204" pitchFamily="34" charset="0"/>
                        </a:rPr>
                        <a:t>Variables</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00000"/>
                        </a:lnSpc>
                        <a:spcAft>
                          <a:spcPts val="1000"/>
                        </a:spcAft>
                      </a:pPr>
                      <a:r>
                        <a:rPr lang="fr-FR" sz="2000" b="1" dirty="0">
                          <a:effectLst/>
                          <a:latin typeface="Arial" panose="020B0604020202020204" pitchFamily="34" charset="0"/>
                          <a:cs typeface="Arial" panose="020B0604020202020204" pitchFamily="34" charset="0"/>
                        </a:rPr>
                        <a:t>Capacité fonctionnelle</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T w="12700" cap="flat" cmpd="sng" algn="ctr">
                      <a:solidFill>
                        <a:schemeClr val="tx1"/>
                      </a:solidFill>
                      <a:prstDash val="solid"/>
                      <a:round/>
                      <a:headEnd type="none" w="med" len="med"/>
                      <a:tailEnd type="none" w="med" len="med"/>
                    </a:lnT>
                  </a:tcPr>
                </a:tc>
                <a:tc hMerge="1">
                  <a:txBody>
                    <a:bodyPr/>
                    <a:lstStyle/>
                    <a:p>
                      <a:endParaRPr lang="fr-FR"/>
                    </a:p>
                  </a:txBody>
                  <a:tcPr/>
                </a:tc>
                <a:tc rowSpan="2">
                  <a:txBody>
                    <a:bodyPr/>
                    <a:lstStyle/>
                    <a:p>
                      <a:pPr algn="ctr">
                        <a:lnSpc>
                          <a:spcPct val="100000"/>
                        </a:lnSpc>
                        <a:spcAft>
                          <a:spcPts val="1000"/>
                        </a:spcAft>
                      </a:pPr>
                      <a:r>
                        <a:rPr lang="fr-FR" sz="2000" b="1" dirty="0">
                          <a:effectLst/>
                          <a:latin typeface="Arial" panose="020B0604020202020204" pitchFamily="34" charset="0"/>
                          <a:cs typeface="Arial" panose="020B0604020202020204" pitchFamily="34" charset="0"/>
                        </a:rPr>
                        <a:t>OR </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1000"/>
                        </a:spcAft>
                      </a:pPr>
                      <a:r>
                        <a:rPr lang="fr-FR" sz="2000" b="1" dirty="0">
                          <a:effectLst/>
                          <a:latin typeface="Arial" panose="020B0604020202020204" pitchFamily="34" charset="0"/>
                          <a:cs typeface="Arial" panose="020B0604020202020204" pitchFamily="34" charset="0"/>
                        </a:rPr>
                        <a:t>Valeur p ajustée</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5128393"/>
                  </a:ext>
                </a:extLst>
              </a:tr>
              <a:tr h="329431">
                <a:tc vMerge="1">
                  <a:txBody>
                    <a:bodyPr/>
                    <a:lstStyle/>
                    <a:p>
                      <a:endParaRPr lang="fr-FR"/>
                    </a:p>
                  </a:txBody>
                  <a:tcPr/>
                </a:tc>
                <a:tc>
                  <a:txBody>
                    <a:bodyPr/>
                    <a:lstStyle/>
                    <a:p>
                      <a:pPr algn="ctr">
                        <a:lnSpc>
                          <a:spcPct val="100000"/>
                        </a:lnSpc>
                        <a:spcAft>
                          <a:spcPts val="1000"/>
                        </a:spcAft>
                      </a:pPr>
                      <a:r>
                        <a:rPr lang="fr-FR" sz="2000" b="1" dirty="0">
                          <a:effectLst/>
                          <a:latin typeface="Arial" panose="020B0604020202020204" pitchFamily="34" charset="0"/>
                          <a:cs typeface="Arial" panose="020B0604020202020204" pitchFamily="34" charset="0"/>
                        </a:rPr>
                        <a:t>Altérée</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B w="12700" cap="flat" cmpd="sng" algn="ctr">
                      <a:solidFill>
                        <a:schemeClr val="tx1"/>
                      </a:solidFill>
                      <a:prstDash val="solid"/>
                      <a:round/>
                      <a:headEnd type="none" w="med" len="med"/>
                      <a:tailEnd type="none" w="med" len="med"/>
                    </a:lnB>
                  </a:tcPr>
                </a:tc>
                <a:tc>
                  <a:txBody>
                    <a:bodyPr/>
                    <a:lstStyle/>
                    <a:p>
                      <a:pPr algn="ctr">
                        <a:lnSpc>
                          <a:spcPct val="100000"/>
                        </a:lnSpc>
                        <a:spcAft>
                          <a:spcPts val="1000"/>
                        </a:spcAft>
                      </a:pPr>
                      <a:r>
                        <a:rPr lang="fr-FR" sz="2000" b="1" dirty="0">
                          <a:effectLst/>
                          <a:latin typeface="Arial" panose="020B0604020202020204" pitchFamily="34" charset="0"/>
                          <a:cs typeface="Arial" panose="020B0604020202020204" pitchFamily="34" charset="0"/>
                        </a:rPr>
                        <a:t>Normale</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B w="12700" cap="flat" cmpd="sng" algn="ctr">
                      <a:solidFill>
                        <a:schemeClr val="tx1"/>
                      </a:solidFill>
                      <a:prstDash val="solid"/>
                      <a:round/>
                      <a:headEnd type="none" w="med" len="med"/>
                      <a:tailEnd type="none" w="med" len="med"/>
                    </a:lnB>
                  </a:tcP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4221527108"/>
                  </a:ext>
                </a:extLst>
              </a:tr>
              <a:tr h="773247">
                <a:tc>
                  <a:txBody>
                    <a:bodyPr/>
                    <a:lstStyle/>
                    <a:p>
                      <a:pPr>
                        <a:lnSpc>
                          <a:spcPct val="100000"/>
                        </a:lnSpc>
                        <a:spcAft>
                          <a:spcPts val="1000"/>
                        </a:spcAft>
                      </a:pPr>
                      <a:r>
                        <a:rPr lang="fr-CA" sz="2000" b="1" dirty="0">
                          <a:effectLst/>
                          <a:latin typeface="Arial" panose="020B0604020202020204" pitchFamily="34" charset="0"/>
                          <a:cs typeface="Arial" panose="020B0604020202020204" pitchFamily="34" charset="0"/>
                        </a:rPr>
                        <a:t>Obésité</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1000"/>
                        </a:spcAft>
                        <a:buClrTx/>
                        <a:buSzTx/>
                        <a:buFontTx/>
                        <a:buNone/>
                        <a:tabLst/>
                        <a:defRPr/>
                      </a:pPr>
                      <a:r>
                        <a:rPr lang="fr-CA" sz="2000" b="1" dirty="0">
                          <a:effectLst/>
                          <a:latin typeface="Arial" panose="020B0604020202020204" pitchFamily="34" charset="0"/>
                          <a:cs typeface="Arial" panose="020B0604020202020204" pitchFamily="34" charset="0"/>
                        </a:rPr>
                        <a:t> </a:t>
                      </a:r>
                      <a:r>
                        <a:rPr lang="fr-CA" sz="2000" dirty="0">
                          <a:effectLst/>
                          <a:latin typeface="Arial" panose="020B0604020202020204" pitchFamily="34" charset="0"/>
                          <a:cs typeface="Arial" panose="020B0604020202020204" pitchFamily="34" charset="0"/>
                        </a:rPr>
                        <a:t>7(87,5)</a:t>
                      </a:r>
                      <a:endPar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00000"/>
                        </a:lnSpc>
                        <a:spcAft>
                          <a:spcPts val="1000"/>
                        </a:spcAft>
                      </a:pP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1000"/>
                        </a:spcAft>
                        <a:buClrTx/>
                        <a:buSzTx/>
                        <a:buFontTx/>
                        <a:buNone/>
                        <a:tabLst/>
                        <a:defRPr/>
                      </a:pPr>
                      <a:r>
                        <a:rPr lang="fr-CA" sz="2000" b="1" dirty="0">
                          <a:effectLst/>
                          <a:latin typeface="Arial" panose="020B0604020202020204" pitchFamily="34" charset="0"/>
                          <a:cs typeface="Arial" panose="020B0604020202020204" pitchFamily="34" charset="0"/>
                        </a:rPr>
                        <a:t> </a:t>
                      </a:r>
                      <a:r>
                        <a:rPr lang="fr-CA" sz="2000" dirty="0">
                          <a:effectLst/>
                          <a:latin typeface="Arial" panose="020B0604020202020204" pitchFamily="34" charset="0"/>
                          <a:cs typeface="Arial" panose="020B0604020202020204" pitchFamily="34" charset="0"/>
                        </a:rPr>
                        <a:t>2(10,5)</a:t>
                      </a:r>
                      <a:endPar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00000"/>
                        </a:lnSpc>
                        <a:spcAft>
                          <a:spcPts val="1000"/>
                        </a:spcAft>
                      </a:pP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T w="12700" cap="flat" cmpd="sng" algn="ctr">
                      <a:solidFill>
                        <a:schemeClr val="tx1"/>
                      </a:solidFill>
                      <a:prstDash val="solid"/>
                      <a:round/>
                      <a:headEnd type="none" w="med" len="med"/>
                      <a:tailEnd type="none" w="med" len="med"/>
                    </a:lnT>
                  </a:tcPr>
                </a:tc>
                <a:tc>
                  <a:txBody>
                    <a:bodyPr/>
                    <a:lstStyle/>
                    <a:p>
                      <a:pPr algn="ctr">
                        <a:lnSpc>
                          <a:spcPct val="100000"/>
                        </a:lnSpc>
                        <a:spcAft>
                          <a:spcPts val="1000"/>
                        </a:spcAft>
                      </a:pPr>
                      <a:r>
                        <a:rPr lang="fr-CA" sz="2000" b="1" dirty="0">
                          <a:effectLst/>
                          <a:latin typeface="Arial" panose="020B0604020202020204" pitchFamily="34" charset="0"/>
                          <a:cs typeface="Arial" panose="020B0604020202020204" pitchFamily="34" charset="0"/>
                        </a:rPr>
                        <a:t> </a:t>
                      </a:r>
                      <a:r>
                        <a:rPr lang="fr-CA" sz="2000" dirty="0">
                          <a:effectLst/>
                          <a:latin typeface="Arial" panose="020B0604020202020204" pitchFamily="34" charset="0"/>
                          <a:cs typeface="Arial" panose="020B0604020202020204" pitchFamily="34" charset="0"/>
                        </a:rPr>
                        <a:t>59,5</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T w="12700" cap="flat" cmpd="sng" algn="ctr">
                      <a:solidFill>
                        <a:schemeClr val="tx1"/>
                      </a:solidFill>
                      <a:prstDash val="solid"/>
                      <a:round/>
                      <a:headEnd type="none" w="med" len="med"/>
                      <a:tailEnd type="none" w="med" len="med"/>
                    </a:lnT>
                  </a:tcPr>
                </a:tc>
                <a:tc>
                  <a:txBody>
                    <a:bodyPr/>
                    <a:lstStyle/>
                    <a:p>
                      <a:pPr algn="ctr">
                        <a:lnSpc>
                          <a:spcPct val="100000"/>
                        </a:lnSpc>
                        <a:spcAft>
                          <a:spcPts val="1000"/>
                        </a:spcAft>
                      </a:pPr>
                      <a:r>
                        <a:rPr lang="fr-CA" sz="2000" b="1" dirty="0">
                          <a:effectLst/>
                          <a:latin typeface="Arial" panose="020B0604020202020204" pitchFamily="34" charset="0"/>
                          <a:cs typeface="Arial" panose="020B0604020202020204" pitchFamily="34" charset="0"/>
                        </a:rPr>
                        <a:t> </a:t>
                      </a:r>
                      <a:r>
                        <a:rPr lang="fr-CA" sz="2000" b="1" dirty="0">
                          <a:solidFill>
                            <a:srgbClr val="FF0000"/>
                          </a:solidFill>
                          <a:effectLst/>
                          <a:latin typeface="Arial" panose="020B0604020202020204" pitchFamily="34" charset="0"/>
                          <a:cs typeface="Arial" panose="020B0604020202020204" pitchFamily="34" charset="0"/>
                        </a:rPr>
                        <a:t>0,006</a:t>
                      </a:r>
                      <a:endParaRPr lang="fr-FR" sz="20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6269221"/>
                  </a:ext>
                </a:extLst>
              </a:tr>
              <a:tr h="773247">
                <a:tc>
                  <a:txBody>
                    <a:bodyPr/>
                    <a:lstStyle/>
                    <a:p>
                      <a:pPr>
                        <a:lnSpc>
                          <a:spcPct val="100000"/>
                        </a:lnSpc>
                        <a:spcAft>
                          <a:spcPts val="1000"/>
                        </a:spcAft>
                      </a:pPr>
                      <a:r>
                        <a:rPr lang="fr-CA" sz="2000" b="1" dirty="0">
                          <a:solidFill>
                            <a:schemeClr val="tx1"/>
                          </a:solidFill>
                          <a:effectLst/>
                          <a:latin typeface="Arial" panose="020B0604020202020204" pitchFamily="34" charset="0"/>
                          <a:ea typeface="+mn-ea"/>
                          <a:cs typeface="Arial" panose="020B0604020202020204" pitchFamily="34" charset="0"/>
                        </a:rPr>
                        <a:t>EP</a:t>
                      </a:r>
                      <a:r>
                        <a:rPr lang="fr-CA" sz="2000" b="1" baseline="0" dirty="0">
                          <a:solidFill>
                            <a:schemeClr val="tx1"/>
                          </a:solidFill>
                          <a:effectLst/>
                          <a:latin typeface="Arial" panose="020B0604020202020204" pitchFamily="34" charset="0"/>
                          <a:ea typeface="+mn-ea"/>
                          <a:cs typeface="Arial" panose="020B0604020202020204" pitchFamily="34" charset="0"/>
                        </a:rPr>
                        <a:t> massive</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tc>
                <a:tc>
                  <a:txBody>
                    <a:bodyPr/>
                    <a:lstStyle/>
                    <a:p>
                      <a:pPr algn="ctr">
                        <a:lnSpc>
                          <a:spcPct val="100000"/>
                        </a:lnSpc>
                        <a:spcAft>
                          <a:spcPts val="1000"/>
                        </a:spcAft>
                      </a:pPr>
                      <a:r>
                        <a:rPr lang="fr-CA" sz="2000" b="1" dirty="0">
                          <a:effectLst/>
                          <a:latin typeface="Arial" panose="020B0604020202020204" pitchFamily="34" charset="0"/>
                          <a:cs typeface="Arial" panose="020B0604020202020204" pitchFamily="34" charset="0"/>
                        </a:rPr>
                        <a:t> </a:t>
                      </a:r>
                      <a:r>
                        <a:rPr lang="fr-CA" sz="2000" dirty="0">
                          <a:effectLst/>
                          <a:latin typeface="Arial" panose="020B0604020202020204" pitchFamily="34" charset="0"/>
                          <a:cs typeface="Arial" panose="020B0604020202020204" pitchFamily="34" charset="0"/>
                        </a:rPr>
                        <a:t>6(75)</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tc>
                <a:tc>
                  <a:txBody>
                    <a:bodyPr/>
                    <a:lstStyle/>
                    <a:p>
                      <a:pPr marL="0" marR="0" indent="0" algn="ctr" defTabSz="914400" rtl="0" eaLnBrk="1" fontAlgn="auto" latinLnBrk="0" hangingPunct="1">
                        <a:lnSpc>
                          <a:spcPct val="100000"/>
                        </a:lnSpc>
                        <a:spcBef>
                          <a:spcPts val="0"/>
                        </a:spcBef>
                        <a:spcAft>
                          <a:spcPts val="1000"/>
                        </a:spcAft>
                        <a:buClrTx/>
                        <a:buSzTx/>
                        <a:buFontTx/>
                        <a:buNone/>
                        <a:tabLst/>
                        <a:defRPr/>
                      </a:pPr>
                      <a:r>
                        <a:rPr lang="fr-CA" sz="2000" dirty="0">
                          <a:effectLst/>
                          <a:latin typeface="Arial" panose="020B0604020202020204" pitchFamily="34" charset="0"/>
                          <a:cs typeface="Arial" panose="020B0604020202020204" pitchFamily="34" charset="0"/>
                        </a:rPr>
                        <a:t>1(5,3)</a:t>
                      </a:r>
                      <a:endPar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ctr">
                        <a:lnSpc>
                          <a:spcPct val="100000"/>
                        </a:lnSpc>
                        <a:spcAft>
                          <a:spcPts val="1000"/>
                        </a:spcAft>
                      </a:pPr>
                      <a:r>
                        <a:rPr lang="fr-CA" sz="2000" b="1" dirty="0">
                          <a:effectLst/>
                          <a:latin typeface="Arial" panose="020B0604020202020204" pitchFamily="34" charset="0"/>
                          <a:cs typeface="Arial" panose="020B0604020202020204" pitchFamily="34" charset="0"/>
                        </a:rPr>
                        <a:t> </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tc>
                <a:tc>
                  <a:txBody>
                    <a:bodyPr/>
                    <a:lstStyle/>
                    <a:p>
                      <a:pPr marL="0" marR="0" indent="0" algn="ctr" defTabSz="914400" rtl="0" eaLnBrk="1" fontAlgn="auto" latinLnBrk="0" hangingPunct="1">
                        <a:lnSpc>
                          <a:spcPct val="100000"/>
                        </a:lnSpc>
                        <a:spcBef>
                          <a:spcPts val="0"/>
                        </a:spcBef>
                        <a:spcAft>
                          <a:spcPts val="1000"/>
                        </a:spcAft>
                        <a:buClrTx/>
                        <a:buSzTx/>
                        <a:buFontTx/>
                        <a:buNone/>
                        <a:tabLst/>
                        <a:defRPr/>
                      </a:pPr>
                      <a:r>
                        <a:rPr lang="fr-CA" sz="2000" b="1" dirty="0">
                          <a:effectLst/>
                          <a:latin typeface="Arial" panose="020B0604020202020204" pitchFamily="34" charset="0"/>
                          <a:cs typeface="Arial" panose="020B0604020202020204" pitchFamily="34" charset="0"/>
                        </a:rPr>
                        <a:t> </a:t>
                      </a:r>
                      <a:r>
                        <a:rPr lang="fr-CA" sz="2000" dirty="0">
                          <a:effectLst/>
                          <a:latin typeface="Arial" panose="020B0604020202020204" pitchFamily="34" charset="0"/>
                          <a:cs typeface="Arial" panose="020B0604020202020204" pitchFamily="34" charset="0"/>
                        </a:rPr>
                        <a:t>54</a:t>
                      </a:r>
                      <a:endPar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algn="ctr">
                        <a:lnSpc>
                          <a:spcPct val="100000"/>
                        </a:lnSpc>
                        <a:spcAft>
                          <a:spcPts val="1000"/>
                        </a:spcAft>
                      </a:pP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tc>
                <a:tc>
                  <a:txBody>
                    <a:bodyPr/>
                    <a:lstStyle/>
                    <a:p>
                      <a:pPr marL="0" marR="0" indent="0" algn="ctr" defTabSz="914400" rtl="0" eaLnBrk="1" fontAlgn="auto" latinLnBrk="0" hangingPunct="1">
                        <a:lnSpc>
                          <a:spcPct val="100000"/>
                        </a:lnSpc>
                        <a:spcBef>
                          <a:spcPts val="0"/>
                        </a:spcBef>
                        <a:spcAft>
                          <a:spcPts val="1000"/>
                        </a:spcAft>
                        <a:buClrTx/>
                        <a:buSzTx/>
                        <a:buFontTx/>
                        <a:buNone/>
                        <a:tabLst/>
                        <a:defRPr/>
                      </a:pPr>
                      <a:r>
                        <a:rPr lang="fr-CA" sz="2000" b="1" dirty="0">
                          <a:solidFill>
                            <a:srgbClr val="FF0000"/>
                          </a:solidFill>
                          <a:effectLst/>
                          <a:latin typeface="Arial" panose="020B0604020202020204" pitchFamily="34" charset="0"/>
                          <a:cs typeface="Arial" panose="020B0604020202020204" pitchFamily="34" charset="0"/>
                        </a:rPr>
                        <a:t> 0,007</a:t>
                      </a:r>
                      <a:endParaRPr lang="fr-FR" sz="20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algn="ctr">
                        <a:lnSpc>
                          <a:spcPct val="100000"/>
                        </a:lnSpc>
                        <a:spcAft>
                          <a:spcPts val="1000"/>
                        </a:spcAft>
                      </a:pP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tc>
                <a:extLst>
                  <a:ext uri="{0D108BD9-81ED-4DB2-BD59-A6C34878D82A}">
                    <a16:rowId xmlns:a16="http://schemas.microsoft.com/office/drawing/2014/main" val="873167724"/>
                  </a:ext>
                </a:extLst>
              </a:tr>
              <a:tr h="773247">
                <a:tc>
                  <a:txBody>
                    <a:bodyPr/>
                    <a:lstStyle/>
                    <a:p>
                      <a:pPr>
                        <a:lnSpc>
                          <a:spcPct val="100000"/>
                        </a:lnSpc>
                        <a:spcAft>
                          <a:spcPts val="1000"/>
                        </a:spcAft>
                      </a:pPr>
                      <a:r>
                        <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Observance</a:t>
                      </a:r>
                      <a:r>
                        <a:rPr lang="fr-FR" sz="2000" b="1" baseline="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au traitement</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1000"/>
                        </a:spcAft>
                        <a:buClrTx/>
                        <a:buSzTx/>
                        <a:buFontTx/>
                        <a:buNone/>
                        <a:tabLst/>
                        <a:defRPr/>
                      </a:pPr>
                      <a:r>
                        <a:rPr lang="fr-CA" sz="2000" dirty="0">
                          <a:solidFill>
                            <a:schemeClr val="tx1"/>
                          </a:solidFill>
                          <a:effectLst/>
                          <a:latin typeface="Arial" panose="020B0604020202020204" pitchFamily="34" charset="0"/>
                          <a:ea typeface="+mn-ea"/>
                          <a:cs typeface="Arial" panose="020B0604020202020204" pitchFamily="34" charset="0"/>
                        </a:rPr>
                        <a:t>3(37,5)</a:t>
                      </a:r>
                    </a:p>
                    <a:p>
                      <a:pPr algn="ctr">
                        <a:lnSpc>
                          <a:spcPct val="100000"/>
                        </a:lnSpc>
                        <a:spcAft>
                          <a:spcPts val="1000"/>
                        </a:spcAft>
                      </a:pPr>
                      <a:endPar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1000"/>
                        </a:spcAft>
                        <a:buClrTx/>
                        <a:buSzTx/>
                        <a:buFontTx/>
                        <a:buNone/>
                        <a:tabLst/>
                        <a:defRPr/>
                      </a:pPr>
                      <a:r>
                        <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18(94,73)</a:t>
                      </a:r>
                    </a:p>
                    <a:p>
                      <a:pPr algn="ctr">
                        <a:lnSpc>
                          <a:spcPct val="100000"/>
                        </a:lnSpc>
                        <a:spcAft>
                          <a:spcPts val="1000"/>
                        </a:spcAft>
                      </a:pPr>
                      <a:r>
                        <a:rPr lang="fr-CA" sz="2000" dirty="0">
                          <a:effectLst/>
                          <a:latin typeface="Arial" panose="020B0604020202020204" pitchFamily="34" charset="0"/>
                          <a:cs typeface="Arial" panose="020B0604020202020204" pitchFamily="34" charset="0"/>
                        </a:rPr>
                        <a:t> </a:t>
                      </a:r>
                      <a:endPar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1000"/>
                        </a:spcAft>
                        <a:buClrTx/>
                        <a:buSzTx/>
                        <a:buFontTx/>
                        <a:buNone/>
                        <a:tabLst/>
                        <a:defRPr/>
                      </a:pPr>
                      <a:r>
                        <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0,03</a:t>
                      </a:r>
                    </a:p>
                    <a:p>
                      <a:pPr algn="ctr">
                        <a:lnSpc>
                          <a:spcPct val="100000"/>
                        </a:lnSpc>
                        <a:spcAft>
                          <a:spcPts val="1000"/>
                        </a:spcAft>
                      </a:pPr>
                      <a:r>
                        <a:rPr lang="fr-CA" sz="2000" dirty="0">
                          <a:effectLst/>
                          <a:latin typeface="Arial" panose="020B0604020202020204" pitchFamily="34" charset="0"/>
                          <a:cs typeface="Arial" panose="020B0604020202020204" pitchFamily="34" charset="0"/>
                        </a:rPr>
                        <a:t> </a:t>
                      </a:r>
                      <a:endParaRPr lang="fr-FR"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1000"/>
                        </a:spcAft>
                        <a:buClrTx/>
                        <a:buSzTx/>
                        <a:buFontTx/>
                        <a:buNone/>
                        <a:tabLst/>
                        <a:defRPr/>
                      </a:pPr>
                      <a:r>
                        <a:rPr lang="fr-FR" sz="20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0,001</a:t>
                      </a:r>
                    </a:p>
                    <a:p>
                      <a:pPr algn="ctr">
                        <a:lnSpc>
                          <a:spcPct val="100000"/>
                        </a:lnSpc>
                        <a:spcAft>
                          <a:spcPts val="1000"/>
                        </a:spcAft>
                      </a:pPr>
                      <a:r>
                        <a:rPr lang="fr-CA" sz="2000" b="1" dirty="0">
                          <a:effectLst/>
                          <a:latin typeface="Arial" panose="020B0604020202020204" pitchFamily="34" charset="0"/>
                          <a:cs typeface="Arial" panose="020B0604020202020204" pitchFamily="34" charset="0"/>
                        </a:rPr>
                        <a:t> </a:t>
                      </a:r>
                      <a:endParaRPr lang="fr-FR"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7516" marR="67516" marT="0" marB="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849338"/>
                  </a:ext>
                </a:extLst>
              </a:tr>
            </a:tbl>
          </a:graphicData>
        </a:graphic>
      </p:graphicFrame>
      <p:sp>
        <p:nvSpPr>
          <p:cNvPr id="2" name="ZoneTexte 1"/>
          <p:cNvSpPr txBox="1"/>
          <p:nvPr/>
        </p:nvSpPr>
        <p:spPr>
          <a:xfrm>
            <a:off x="441026" y="6013746"/>
            <a:ext cx="5760926" cy="363603"/>
          </a:xfrm>
          <a:prstGeom prst="rect">
            <a:avLst/>
          </a:prstGeom>
          <a:noFill/>
        </p:spPr>
        <p:txBody>
          <a:bodyPr wrap="square" rtlCol="0">
            <a:spAutoFit/>
          </a:bodyPr>
          <a:lstStyle/>
          <a:p>
            <a:r>
              <a:rPr lang="fr-CM" sz="1772" dirty="0"/>
              <a:t>OR : </a:t>
            </a:r>
            <a:r>
              <a:rPr lang="fr-CM" sz="1772" dirty="0" err="1"/>
              <a:t>odd</a:t>
            </a:r>
            <a:r>
              <a:rPr lang="fr-CM" sz="1772" dirty="0"/>
              <a:t> ratio</a:t>
            </a:r>
          </a:p>
        </p:txBody>
      </p:sp>
    </p:spTree>
    <p:extLst>
      <p:ext uri="{BB962C8B-B14F-4D97-AF65-F5344CB8AC3E}">
        <p14:creationId xmlns:p14="http://schemas.microsoft.com/office/powerpoint/2010/main" val="2171362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p:txBody>
          <a:bodyPr>
            <a:normAutofit/>
          </a:bodyPr>
          <a:lstStyle/>
          <a:p>
            <a:r>
              <a:rPr lang="fr-FR" sz="4000" dirty="0">
                <a:latin typeface="Arial Black" panose="020B0A04020102020204" pitchFamily="34" charset="0"/>
              </a:rPr>
              <a:t>CONCLUSION </a:t>
            </a:r>
            <a:endParaRPr lang="fr-CM" sz="40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491CCE5A-7510-4432-ACAF-FB947FC45CBD}"/>
              </a:ext>
            </a:extLst>
          </p:cNvPr>
          <p:cNvSpPr>
            <a:spLocks noGrp="1"/>
          </p:cNvSpPr>
          <p:nvPr>
            <p:ph idx="1"/>
          </p:nvPr>
        </p:nvSpPr>
        <p:spPr>
          <a:xfrm>
            <a:off x="1097280" y="1978899"/>
            <a:ext cx="10058400" cy="4023360"/>
          </a:xfrm>
        </p:spPr>
        <p:txBody>
          <a:bodyPr>
            <a:normAutofit/>
          </a:bodyPr>
          <a:lstStyle/>
          <a:p>
            <a:pPr>
              <a:lnSpc>
                <a:spcPct val="150000"/>
              </a:lnSpc>
              <a:buFont typeface="Wingdings" panose="05000000000000000000" pitchFamily="2" charset="2"/>
              <a:buChar char="§"/>
            </a:pPr>
            <a:r>
              <a:rPr lang="fr-FR" sz="2400" dirty="0">
                <a:latin typeface="Arial" panose="020B0604020202020204" pitchFamily="34" charset="0"/>
                <a:ea typeface="Times New Roman" panose="02020603050405020304" pitchFamily="18" charset="0"/>
                <a:cs typeface="Arial" panose="020B0604020202020204" pitchFamily="34" charset="0"/>
              </a:rPr>
              <a:t> Age moyen des participants : 53,2±14,3 ans, </a:t>
            </a:r>
            <a:r>
              <a:rPr lang="fr-FR" sz="2400" dirty="0" err="1">
                <a:latin typeface="Arial" panose="020B0604020202020204" pitchFamily="34" charset="0"/>
                <a:ea typeface="Times New Roman" panose="02020603050405020304" pitchFamily="18" charset="0"/>
                <a:cs typeface="Arial" panose="020B0604020202020204" pitchFamily="34" charset="0"/>
              </a:rPr>
              <a:t>sex</a:t>
            </a:r>
            <a:r>
              <a:rPr lang="fr-FR" sz="2400" dirty="0">
                <a:latin typeface="Arial" panose="020B0604020202020204" pitchFamily="34" charset="0"/>
                <a:ea typeface="Times New Roman" panose="02020603050405020304" pitchFamily="18" charset="0"/>
                <a:cs typeface="Arial" panose="020B0604020202020204" pitchFamily="34" charset="0"/>
              </a:rPr>
              <a:t> ration F/H : 2,4</a:t>
            </a:r>
          </a:p>
          <a:p>
            <a:pPr>
              <a:lnSpc>
                <a:spcPct val="150000"/>
              </a:lnSpc>
              <a:buFont typeface="Wingdings" panose="05000000000000000000" pitchFamily="2" charset="2"/>
              <a:buChar char="§"/>
            </a:pPr>
            <a:r>
              <a:rPr lang="fr-FR" sz="2400" dirty="0">
                <a:latin typeface="Arial" panose="020B0604020202020204" pitchFamily="34" charset="0"/>
                <a:ea typeface="Times New Roman" panose="02020603050405020304" pitchFamily="18" charset="0"/>
                <a:cs typeface="Arial" panose="020B0604020202020204" pitchFamily="34" charset="0"/>
              </a:rPr>
              <a:t> Près d’un tiers des patients (29,6%) avait une capacité fonctionnelle altérée.</a:t>
            </a:r>
          </a:p>
          <a:p>
            <a:pPr>
              <a:lnSpc>
                <a:spcPct val="150000"/>
              </a:lnSpc>
              <a:buFont typeface="Wingdings" panose="05000000000000000000" pitchFamily="2" charset="2"/>
              <a:buChar char="§"/>
            </a:pPr>
            <a:r>
              <a:rPr lang="fr-FR" sz="2400" dirty="0">
                <a:latin typeface="Arial" panose="020B0604020202020204" pitchFamily="34" charset="0"/>
                <a:ea typeface="Times New Roman" panose="02020603050405020304" pitchFamily="18" charset="0"/>
                <a:cs typeface="Arial" panose="020B0604020202020204" pitchFamily="34" charset="0"/>
              </a:rPr>
              <a:t> Les facteurs associés à une altération de la capacité fonctionnelle : obésité, l’embolie pulmonaire massive et inobservance thérapeutique. </a:t>
            </a:r>
          </a:p>
          <a:p>
            <a:endParaRPr lang="fr-CM"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fr-FR" sz="2400" dirty="0">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387AA1FD-58B9-44E8-8AA9-9C006DEA9217}"/>
              </a:ext>
            </a:extLst>
          </p:cNvPr>
          <p:cNvSpPr>
            <a:spLocks noGrp="1"/>
          </p:cNvSpPr>
          <p:nvPr>
            <p:ph type="sldNum" sz="quarter" idx="12"/>
          </p:nvPr>
        </p:nvSpPr>
        <p:spPr/>
        <p:txBody>
          <a:bodyPr/>
          <a:lstStyle/>
          <a:p>
            <a:fld id="{6D9168F9-DA3B-4887-84BF-248E899EEAE3}" type="slidenum">
              <a:rPr lang="fr-CM" smtClean="0"/>
              <a:t>17</a:t>
            </a:fld>
            <a:endParaRPr lang="fr-CM"/>
          </a:p>
        </p:txBody>
      </p:sp>
    </p:spTree>
    <p:extLst>
      <p:ext uri="{BB962C8B-B14F-4D97-AF65-F5344CB8AC3E}">
        <p14:creationId xmlns:p14="http://schemas.microsoft.com/office/powerpoint/2010/main" val="1533238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8809C164-EAF3-4779-A348-EA7DE64739A5}"/>
              </a:ext>
            </a:extLst>
          </p:cNvPr>
          <p:cNvSpPr>
            <a:spLocks noGrp="1"/>
          </p:cNvSpPr>
          <p:nvPr>
            <p:ph type="sldNum" sz="quarter" idx="12"/>
          </p:nvPr>
        </p:nvSpPr>
        <p:spPr/>
        <p:txBody>
          <a:bodyPr/>
          <a:lstStyle/>
          <a:p>
            <a:fld id="{6D9168F9-DA3B-4887-84BF-248E899EEAE3}" type="slidenum">
              <a:rPr lang="fr-CM" smtClean="0"/>
              <a:t>18</a:t>
            </a:fld>
            <a:endParaRPr lang="fr-CM"/>
          </a:p>
        </p:txBody>
      </p:sp>
      <p:pic>
        <p:nvPicPr>
          <p:cNvPr id="6" name="Image 5">
            <a:extLst>
              <a:ext uri="{FF2B5EF4-FFF2-40B4-BE49-F238E27FC236}">
                <a16:creationId xmlns:a16="http://schemas.microsoft.com/office/drawing/2014/main" id="{51B2B17C-CD0E-4072-83EB-6B2F2E37CCFA}"/>
              </a:ext>
            </a:extLst>
          </p:cNvPr>
          <p:cNvPicPr>
            <a:picLocks noChangeAspect="1"/>
          </p:cNvPicPr>
          <p:nvPr/>
        </p:nvPicPr>
        <p:blipFill rotWithShape="1">
          <a:blip r:embed="rId2"/>
          <a:srcRect t="13430" b="12783"/>
          <a:stretch/>
        </p:blipFill>
        <p:spPr>
          <a:xfrm>
            <a:off x="1093433" y="729000"/>
            <a:ext cx="9757891" cy="5400000"/>
          </a:xfrm>
          <a:prstGeom prst="rect">
            <a:avLst/>
          </a:prstGeom>
        </p:spPr>
      </p:pic>
    </p:spTree>
    <p:extLst>
      <p:ext uri="{BB962C8B-B14F-4D97-AF65-F5344CB8AC3E}">
        <p14:creationId xmlns:p14="http://schemas.microsoft.com/office/powerpoint/2010/main" val="1931037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B770CA-8AA6-426C-A9EB-A2F9B33E6ED3}"/>
              </a:ext>
            </a:extLst>
          </p:cNvPr>
          <p:cNvSpPr>
            <a:spLocks noGrp="1"/>
          </p:cNvSpPr>
          <p:nvPr>
            <p:ph type="title"/>
          </p:nvPr>
        </p:nvSpPr>
        <p:spPr/>
        <p:txBody>
          <a:bodyPr>
            <a:normAutofit/>
          </a:bodyPr>
          <a:lstStyle/>
          <a:p>
            <a:r>
              <a:rPr lang="fr-FR" sz="4000" dirty="0">
                <a:latin typeface="Arial Black" panose="020B0A04020102020204" pitchFamily="34" charset="0"/>
              </a:rPr>
              <a:t>PLAN</a:t>
            </a:r>
            <a:r>
              <a:rPr lang="fr-FR" sz="4000" dirty="0"/>
              <a:t> </a:t>
            </a:r>
            <a:endParaRPr lang="fr-CM" sz="4000" dirty="0"/>
          </a:p>
        </p:txBody>
      </p:sp>
      <p:sp>
        <p:nvSpPr>
          <p:cNvPr id="3" name="Espace réservé du contenu 2">
            <a:extLst>
              <a:ext uri="{FF2B5EF4-FFF2-40B4-BE49-F238E27FC236}">
                <a16:creationId xmlns:a16="http://schemas.microsoft.com/office/drawing/2014/main" id="{32E61F57-24DA-4958-85D5-08344600A673}"/>
              </a:ext>
            </a:extLst>
          </p:cNvPr>
          <p:cNvSpPr>
            <a:spLocks noGrp="1"/>
          </p:cNvSpPr>
          <p:nvPr>
            <p:ph idx="1"/>
          </p:nvPr>
        </p:nvSpPr>
        <p:spPr/>
        <p:txBody>
          <a:bodyPr>
            <a:normAutofit/>
          </a:bodyPr>
          <a:lstStyle/>
          <a:p>
            <a:pPr>
              <a:lnSpc>
                <a:spcPct val="150000"/>
              </a:lnSpc>
              <a:buFont typeface="Wingdings" panose="05000000000000000000" pitchFamily="2" charset="2"/>
              <a:buChar char="§"/>
            </a:pPr>
            <a:r>
              <a:rPr lang="fr-FR" sz="2400" dirty="0">
                <a:latin typeface="Arial" panose="020B0604020202020204" pitchFamily="34" charset="0"/>
                <a:cs typeface="Arial" panose="020B0604020202020204" pitchFamily="34" charset="0"/>
              </a:rPr>
              <a:t>INTRODUCTION</a:t>
            </a:r>
          </a:p>
          <a:p>
            <a:pPr>
              <a:lnSpc>
                <a:spcPct val="150000"/>
              </a:lnSpc>
              <a:buFont typeface="Wingdings" panose="05000000000000000000" pitchFamily="2" charset="2"/>
              <a:buChar char="§"/>
            </a:pPr>
            <a:r>
              <a:rPr lang="fr-FR" sz="2400" dirty="0">
                <a:latin typeface="Arial" panose="020B0604020202020204" pitchFamily="34" charset="0"/>
                <a:cs typeface="Arial" panose="020B0604020202020204" pitchFamily="34" charset="0"/>
              </a:rPr>
              <a:t>OBJECTIF</a:t>
            </a:r>
          </a:p>
          <a:p>
            <a:pPr>
              <a:lnSpc>
                <a:spcPct val="150000"/>
              </a:lnSpc>
              <a:buFont typeface="Wingdings" panose="05000000000000000000" pitchFamily="2" charset="2"/>
              <a:buChar char="§"/>
            </a:pPr>
            <a:r>
              <a:rPr lang="fr-FR" sz="2400" dirty="0">
                <a:latin typeface="Arial" panose="020B0604020202020204" pitchFamily="34" charset="0"/>
                <a:cs typeface="Arial" panose="020B0604020202020204" pitchFamily="34" charset="0"/>
              </a:rPr>
              <a:t>MÉTHODOLOGIE</a:t>
            </a:r>
          </a:p>
          <a:p>
            <a:pPr>
              <a:lnSpc>
                <a:spcPct val="150000"/>
              </a:lnSpc>
              <a:buFont typeface="Wingdings" panose="05000000000000000000" pitchFamily="2" charset="2"/>
              <a:buChar char="§"/>
            </a:pPr>
            <a:r>
              <a:rPr lang="fr-FR" sz="2400" dirty="0">
                <a:latin typeface="Arial" panose="020B0604020202020204" pitchFamily="34" charset="0"/>
                <a:cs typeface="Arial" panose="020B0604020202020204" pitchFamily="34" charset="0"/>
              </a:rPr>
              <a:t>RÉSULTATS ET DISCUSSION</a:t>
            </a:r>
          </a:p>
          <a:p>
            <a:pPr>
              <a:lnSpc>
                <a:spcPct val="150000"/>
              </a:lnSpc>
              <a:buFont typeface="Wingdings" panose="05000000000000000000" pitchFamily="2" charset="2"/>
              <a:buChar char="§"/>
            </a:pPr>
            <a:r>
              <a:rPr lang="fr-FR" sz="2400" dirty="0">
                <a:latin typeface="Arial" panose="020B0604020202020204" pitchFamily="34" charset="0"/>
                <a:cs typeface="Arial" panose="020B0604020202020204" pitchFamily="34" charset="0"/>
              </a:rPr>
              <a:t>CONCLUSION</a:t>
            </a:r>
            <a:endParaRPr lang="fr-CM" sz="2400" dirty="0">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405CA68C-B315-4CBF-A306-5C2E5BB2B5A3}"/>
              </a:ext>
            </a:extLst>
          </p:cNvPr>
          <p:cNvSpPr>
            <a:spLocks noGrp="1"/>
          </p:cNvSpPr>
          <p:nvPr>
            <p:ph type="sldNum" sz="quarter" idx="12"/>
          </p:nvPr>
        </p:nvSpPr>
        <p:spPr/>
        <p:txBody>
          <a:bodyPr/>
          <a:lstStyle/>
          <a:p>
            <a:fld id="{6D9168F9-DA3B-4887-84BF-248E899EEAE3}" type="slidenum">
              <a:rPr lang="fr-CM" smtClean="0"/>
              <a:t>2</a:t>
            </a:fld>
            <a:endParaRPr lang="fr-CM"/>
          </a:p>
        </p:txBody>
      </p:sp>
    </p:spTree>
    <p:extLst>
      <p:ext uri="{BB962C8B-B14F-4D97-AF65-F5344CB8AC3E}">
        <p14:creationId xmlns:p14="http://schemas.microsoft.com/office/powerpoint/2010/main" val="793073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a:xfrm>
            <a:off x="580800" y="305101"/>
            <a:ext cx="10889149" cy="995932"/>
          </a:xfrm>
        </p:spPr>
        <p:txBody>
          <a:bodyPr>
            <a:normAutofit/>
          </a:bodyPr>
          <a:lstStyle/>
          <a:p>
            <a:r>
              <a:rPr lang="fr-FR" sz="4000" dirty="0">
                <a:latin typeface="Arial Black" panose="020B0A04020102020204" pitchFamily="34" charset="0"/>
              </a:rPr>
              <a:t>INTRODUCTION (1/3)</a:t>
            </a:r>
            <a:endParaRPr lang="fr-CM" sz="40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491CCE5A-7510-4432-ACAF-FB947FC45CBD}"/>
              </a:ext>
            </a:extLst>
          </p:cNvPr>
          <p:cNvSpPr>
            <a:spLocks noGrp="1"/>
          </p:cNvSpPr>
          <p:nvPr>
            <p:ph idx="1"/>
          </p:nvPr>
        </p:nvSpPr>
        <p:spPr>
          <a:xfrm>
            <a:off x="408373" y="2002019"/>
            <a:ext cx="11233400" cy="1522376"/>
          </a:xfrm>
        </p:spPr>
        <p:txBody>
          <a:bodyPr/>
          <a:lstStyle/>
          <a:p>
            <a:pPr marL="285750" indent="-285750">
              <a:buFont typeface="Wingdings" panose="05000000000000000000" pitchFamily="2" charset="2"/>
              <a:buChar char="§"/>
            </a:pPr>
            <a:r>
              <a:rPr lang="fr-FR" dirty="0">
                <a:latin typeface="Arial" panose="020B0604020202020204" pitchFamily="34" charset="0"/>
                <a:cs typeface="Arial" panose="020B0604020202020204" pitchFamily="34" charset="0"/>
              </a:rPr>
              <a:t>La maladie veineuse thrombo-embolique (MVTE) </a:t>
            </a:r>
            <a:r>
              <a:rPr lang="fr-FR" dirty="0">
                <a:latin typeface="Arial" panose="020B0604020202020204" pitchFamily="34" charset="0"/>
                <a:cs typeface="Arial" panose="020B0604020202020204" pitchFamily="34" charset="0"/>
                <a:sym typeface="Wingdings" panose="05000000000000000000" pitchFamily="2" charset="2"/>
              </a:rPr>
              <a:t> </a:t>
            </a:r>
            <a:r>
              <a:rPr lang="fr-FR" dirty="0">
                <a:latin typeface="Arial" panose="020B0604020202020204" pitchFamily="34" charset="0"/>
                <a:cs typeface="Arial" panose="020B0604020202020204" pitchFamily="34" charset="0"/>
              </a:rPr>
              <a:t>la thrombose veineuse profonde et l’embolie pulmonaire. </a:t>
            </a:r>
          </a:p>
          <a:p>
            <a:pPr marL="285750" indent="-285750">
              <a:buFont typeface="Wingdings" panose="05000000000000000000" pitchFamily="2" charset="2"/>
              <a:buChar char="§"/>
            </a:pPr>
            <a:r>
              <a:rPr lang="fr-FR" dirty="0">
                <a:latin typeface="Arial" panose="020B0604020202020204" pitchFamily="34" charset="0"/>
                <a:cs typeface="Arial" panose="020B0604020202020204" pitchFamily="34" charset="0"/>
              </a:rPr>
              <a:t>C’est un véritable problème de santé publique</a:t>
            </a:r>
          </a:p>
          <a:p>
            <a:pPr marL="285750" indent="-285750">
              <a:buFont typeface="Wingdings" panose="05000000000000000000" pitchFamily="2" charset="2"/>
              <a:buChar char="§"/>
            </a:pPr>
            <a:endParaRPr lang="fr-FR" dirty="0">
              <a:latin typeface="Arial" panose="020B0604020202020204" pitchFamily="34" charset="0"/>
              <a:cs typeface="Arial" panose="020B0604020202020204" pitchFamily="34" charset="0"/>
            </a:endParaRPr>
          </a:p>
          <a:p>
            <a:pPr lvl="6"/>
            <a:endParaRPr lang="fr-CM" dirty="0">
              <a:latin typeface="Arial" panose="020B0604020202020204" pitchFamily="34" charset="0"/>
              <a:cs typeface="Arial" panose="020B0604020202020204" pitchFamily="34" charset="0"/>
            </a:endParaRPr>
          </a:p>
        </p:txBody>
      </p:sp>
      <p:sp>
        <p:nvSpPr>
          <p:cNvPr id="14" name="Espace réservé du numéro de diapositive 13">
            <a:extLst>
              <a:ext uri="{FF2B5EF4-FFF2-40B4-BE49-F238E27FC236}">
                <a16:creationId xmlns:a16="http://schemas.microsoft.com/office/drawing/2014/main" id="{895AF56E-8534-49A4-9768-9171F18EF661}"/>
              </a:ext>
            </a:extLst>
          </p:cNvPr>
          <p:cNvSpPr>
            <a:spLocks noGrp="1"/>
          </p:cNvSpPr>
          <p:nvPr>
            <p:ph type="sldNum" sz="quarter" idx="12"/>
          </p:nvPr>
        </p:nvSpPr>
        <p:spPr/>
        <p:txBody>
          <a:bodyPr/>
          <a:lstStyle/>
          <a:p>
            <a:fld id="{6D9168F9-DA3B-4887-84BF-248E899EEAE3}" type="slidenum">
              <a:rPr lang="fr-CM" smtClean="0"/>
              <a:t>3</a:t>
            </a:fld>
            <a:endParaRPr lang="fr-CM"/>
          </a:p>
        </p:txBody>
      </p:sp>
      <p:pic>
        <p:nvPicPr>
          <p:cNvPr id="4" name="Picture 6" descr="https://media3.picsearch.com/is?ZwPewJlr3Iw-1BKE69Bwpx78X4E9egGrlmBv7pvkfI0&amp;height=168">
            <a:extLst>
              <a:ext uri="{FF2B5EF4-FFF2-40B4-BE49-F238E27FC236}">
                <a16:creationId xmlns:a16="http://schemas.microsoft.com/office/drawing/2014/main" id="{EEAE8A39-38E7-45D7-820D-33C876752775}"/>
              </a:ext>
            </a:extLst>
          </p:cNvPr>
          <p:cNvPicPr>
            <a:picLocks noChangeAspect="1" noChangeArrowheads="1"/>
          </p:cNvPicPr>
          <p:nvPr/>
        </p:nvPicPr>
        <p:blipFill>
          <a:blip r:embed="rId2">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726915" y="3096586"/>
            <a:ext cx="4330700" cy="3028667"/>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53E27BDA-95D5-4E8F-A900-B74C9399816F}"/>
              </a:ext>
            </a:extLst>
          </p:cNvPr>
          <p:cNvSpPr txBox="1"/>
          <p:nvPr/>
        </p:nvSpPr>
        <p:spPr>
          <a:xfrm>
            <a:off x="5634864" y="4672223"/>
            <a:ext cx="203737" cy="369332"/>
          </a:xfrm>
          <a:prstGeom prst="rect">
            <a:avLst/>
          </a:prstGeom>
          <a:noFill/>
          <a:ln w="57150">
            <a:solidFill>
              <a:schemeClr val="tx2"/>
            </a:solidFill>
          </a:ln>
        </p:spPr>
        <p:txBody>
          <a:bodyPr wrap="square" rtlCol="0">
            <a:spAutoFit/>
          </a:bodyPr>
          <a:lstStyle/>
          <a:p>
            <a:endParaRPr lang="fr-FR" dirty="0"/>
          </a:p>
        </p:txBody>
      </p:sp>
      <p:pic>
        <p:nvPicPr>
          <p:cNvPr id="6" name="Image 5">
            <a:extLst>
              <a:ext uri="{FF2B5EF4-FFF2-40B4-BE49-F238E27FC236}">
                <a16:creationId xmlns:a16="http://schemas.microsoft.com/office/drawing/2014/main" id="{7BA1CC2B-8D81-4296-9939-2D66E6090E01}"/>
              </a:ext>
            </a:extLst>
          </p:cNvPr>
          <p:cNvPicPr>
            <a:picLocks noChangeAspect="1"/>
          </p:cNvPicPr>
          <p:nvPr/>
        </p:nvPicPr>
        <p:blipFill>
          <a:blip r:embed="rId3">
            <a:duotone>
              <a:prstClr val="black"/>
              <a:schemeClr val="tx2">
                <a:tint val="45000"/>
                <a:satMod val="400000"/>
              </a:schemeClr>
            </a:duotone>
          </a:blip>
          <a:stretch>
            <a:fillRect/>
          </a:stretch>
        </p:blipFill>
        <p:spPr>
          <a:xfrm>
            <a:off x="5838601" y="4675181"/>
            <a:ext cx="257400" cy="369332"/>
          </a:xfrm>
          <a:prstGeom prst="rect">
            <a:avLst/>
          </a:prstGeom>
        </p:spPr>
      </p:pic>
      <p:sp>
        <p:nvSpPr>
          <p:cNvPr id="7" name="ZoneTexte 6">
            <a:extLst>
              <a:ext uri="{FF2B5EF4-FFF2-40B4-BE49-F238E27FC236}">
                <a16:creationId xmlns:a16="http://schemas.microsoft.com/office/drawing/2014/main" id="{F30D0045-1F33-4B8D-9C65-D7F84B3A1032}"/>
              </a:ext>
            </a:extLst>
          </p:cNvPr>
          <p:cNvSpPr txBox="1"/>
          <p:nvPr/>
        </p:nvSpPr>
        <p:spPr>
          <a:xfrm>
            <a:off x="6651252" y="3752386"/>
            <a:ext cx="781426" cy="369332"/>
          </a:xfrm>
          <a:prstGeom prst="rect">
            <a:avLst/>
          </a:prstGeom>
          <a:noFill/>
          <a:ln w="57150">
            <a:solidFill>
              <a:schemeClr val="tx2"/>
            </a:solidFill>
          </a:ln>
        </p:spPr>
        <p:txBody>
          <a:bodyPr wrap="square" rtlCol="0">
            <a:spAutoFit/>
          </a:bodyPr>
          <a:lstStyle/>
          <a:p>
            <a:endParaRPr lang="fr-FR" dirty="0"/>
          </a:p>
        </p:txBody>
      </p:sp>
      <p:sp>
        <p:nvSpPr>
          <p:cNvPr id="8" name="ZoneTexte 7">
            <a:extLst>
              <a:ext uri="{FF2B5EF4-FFF2-40B4-BE49-F238E27FC236}">
                <a16:creationId xmlns:a16="http://schemas.microsoft.com/office/drawing/2014/main" id="{C410417E-1EFA-4A78-8D96-43D9866D3AB2}"/>
              </a:ext>
            </a:extLst>
          </p:cNvPr>
          <p:cNvSpPr txBox="1"/>
          <p:nvPr/>
        </p:nvSpPr>
        <p:spPr>
          <a:xfrm>
            <a:off x="3963934" y="3752678"/>
            <a:ext cx="986870" cy="369332"/>
          </a:xfrm>
          <a:prstGeom prst="rect">
            <a:avLst/>
          </a:prstGeom>
          <a:noFill/>
          <a:ln w="57150">
            <a:solidFill>
              <a:schemeClr val="tx2"/>
            </a:solidFill>
          </a:ln>
        </p:spPr>
        <p:txBody>
          <a:bodyPr wrap="square" rtlCol="0">
            <a:spAutoFit/>
          </a:bodyPr>
          <a:lstStyle/>
          <a:p>
            <a:endParaRPr lang="fr-FR" dirty="0"/>
          </a:p>
        </p:txBody>
      </p:sp>
      <p:sp>
        <p:nvSpPr>
          <p:cNvPr id="9" name="Rectangle avec flèche vers la gauche 10">
            <a:extLst>
              <a:ext uri="{FF2B5EF4-FFF2-40B4-BE49-F238E27FC236}">
                <a16:creationId xmlns:a16="http://schemas.microsoft.com/office/drawing/2014/main" id="{D16BEF51-0D78-4550-A6FF-F6E87CFDBD4D}"/>
              </a:ext>
            </a:extLst>
          </p:cNvPr>
          <p:cNvSpPr/>
          <p:nvPr/>
        </p:nvSpPr>
        <p:spPr>
          <a:xfrm>
            <a:off x="6202453" y="4513918"/>
            <a:ext cx="4330700" cy="772830"/>
          </a:xfrm>
          <a:prstGeom prst="leftArrowCallout">
            <a:avLst>
              <a:gd name="adj1" fmla="val 13060"/>
              <a:gd name="adj2" fmla="val 25000"/>
              <a:gd name="adj3" fmla="val 19029"/>
              <a:gd name="adj4" fmla="val 58578"/>
            </a:avLst>
          </a:prstGeom>
          <a:gradFill>
            <a:gsLst>
              <a:gs pos="0">
                <a:schemeClr val="bg1"/>
              </a:gs>
              <a:gs pos="35000">
                <a:schemeClr val="bg1"/>
              </a:gs>
              <a:gs pos="100000">
                <a:schemeClr val="accent3">
                  <a:tint val="15000"/>
                  <a:satMod val="350000"/>
                </a:schemeClr>
              </a:gs>
            </a:gsLst>
          </a:gradFill>
          <a:ln>
            <a:solidFill>
              <a:schemeClr val="tx1"/>
            </a:solidFill>
          </a:ln>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solidFill>
                  <a:schemeClr val="tx1"/>
                </a:solidFill>
                <a:latin typeface="Arial" panose="020B0604020202020204" pitchFamily="34" charset="0"/>
                <a:cs typeface="Arial" panose="020B0604020202020204" pitchFamily="34" charset="0"/>
              </a:rPr>
              <a:t>CAMEROUN 1.6 % [1]</a:t>
            </a:r>
          </a:p>
        </p:txBody>
      </p:sp>
      <p:sp>
        <p:nvSpPr>
          <p:cNvPr id="10" name="Rectangle avec flèche vers la gauche 11">
            <a:extLst>
              <a:ext uri="{FF2B5EF4-FFF2-40B4-BE49-F238E27FC236}">
                <a16:creationId xmlns:a16="http://schemas.microsoft.com/office/drawing/2014/main" id="{A5767D65-A9C1-4A6D-A42F-060698CCB8B2}"/>
              </a:ext>
            </a:extLst>
          </p:cNvPr>
          <p:cNvSpPr/>
          <p:nvPr/>
        </p:nvSpPr>
        <p:spPr>
          <a:xfrm>
            <a:off x="7313861" y="3499761"/>
            <a:ext cx="4021486" cy="874582"/>
          </a:xfrm>
          <a:prstGeom prst="leftArrowCallout">
            <a:avLst>
              <a:gd name="adj1" fmla="val 13060"/>
              <a:gd name="adj2" fmla="val 25000"/>
              <a:gd name="adj3" fmla="val 19029"/>
              <a:gd name="adj4" fmla="val 58578"/>
            </a:avLst>
          </a:prstGeom>
          <a:gradFill>
            <a:gsLst>
              <a:gs pos="0">
                <a:schemeClr val="bg1"/>
              </a:gs>
              <a:gs pos="35000">
                <a:schemeClr val="bg1"/>
              </a:gs>
              <a:gs pos="100000">
                <a:schemeClr val="accent3">
                  <a:tint val="15000"/>
                  <a:satMod val="350000"/>
                </a:schemeClr>
              </a:gs>
            </a:gsLst>
          </a:gradFill>
          <a:ln>
            <a:solidFill>
              <a:schemeClr val="tx1"/>
            </a:solidFill>
          </a:ln>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solidFill>
                  <a:schemeClr val="tx1"/>
                </a:solidFill>
                <a:latin typeface="Arial" panose="020B0604020202020204" pitchFamily="34" charset="0"/>
                <a:cs typeface="Arial" panose="020B0604020202020204" pitchFamily="34" charset="0"/>
              </a:rPr>
              <a:t>France </a:t>
            </a:r>
          </a:p>
          <a:p>
            <a:pPr algn="ctr"/>
            <a:r>
              <a:rPr lang="fr-FR" dirty="0">
                <a:solidFill>
                  <a:schemeClr val="tx1"/>
                </a:solidFill>
                <a:latin typeface="Arial" panose="020B0604020202020204" pitchFamily="34" charset="0"/>
                <a:cs typeface="Arial" panose="020B0604020202020204" pitchFamily="34" charset="0"/>
              </a:rPr>
              <a:t>85.5 pour 100 000Hbts [4]</a:t>
            </a:r>
          </a:p>
        </p:txBody>
      </p:sp>
      <p:sp>
        <p:nvSpPr>
          <p:cNvPr id="11" name="Rectangle avec flèche vers la droite 12">
            <a:extLst>
              <a:ext uri="{FF2B5EF4-FFF2-40B4-BE49-F238E27FC236}">
                <a16:creationId xmlns:a16="http://schemas.microsoft.com/office/drawing/2014/main" id="{1A19D7C6-28D8-4329-877D-1822DDBA5B6F}"/>
              </a:ext>
            </a:extLst>
          </p:cNvPr>
          <p:cNvSpPr/>
          <p:nvPr/>
        </p:nvSpPr>
        <p:spPr>
          <a:xfrm>
            <a:off x="705260" y="4487187"/>
            <a:ext cx="4898391" cy="904929"/>
          </a:xfrm>
          <a:prstGeom prst="rightArrowCallout">
            <a:avLst>
              <a:gd name="adj1" fmla="val 4818"/>
              <a:gd name="adj2" fmla="val 8223"/>
              <a:gd name="adj3" fmla="val 19804"/>
              <a:gd name="adj4" fmla="val 59997"/>
            </a:avLst>
          </a:prstGeom>
          <a:gradFill>
            <a:gsLst>
              <a:gs pos="0">
                <a:schemeClr val="bg1"/>
              </a:gs>
              <a:gs pos="35000">
                <a:schemeClr val="bg1"/>
              </a:gs>
              <a:gs pos="100000">
                <a:schemeClr val="accent3">
                  <a:tint val="15000"/>
                  <a:satMod val="350000"/>
                </a:schemeClr>
              </a:gs>
            </a:gsLst>
          </a:gradFill>
          <a:ln>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rect">
                <a:fillToRect l="100000" t="100000"/>
              </a:path>
              <a:tileRect r="-100000" b="-100000"/>
            </a:gradFill>
          </a:ln>
          <a:scene3d>
            <a:camera prst="orthographicFront"/>
            <a:lightRig rig="threePt" dir="t"/>
          </a:scene3d>
          <a:sp3d>
            <a:bevelT/>
          </a:sp3d>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latin typeface="Arial" panose="020B0604020202020204" pitchFamily="34" charset="0"/>
                <a:cs typeface="Arial" panose="020B0604020202020204" pitchFamily="34" charset="0"/>
              </a:rPr>
              <a:t>MALI 4.95% </a:t>
            </a:r>
            <a:r>
              <a:rPr lang="fr-FR" dirty="0">
                <a:solidFill>
                  <a:schemeClr val="tx1"/>
                </a:solidFill>
                <a:latin typeface="Arial" panose="020B0604020202020204" pitchFamily="34" charset="0"/>
                <a:cs typeface="Arial" panose="020B0604020202020204" pitchFamily="34" charset="0"/>
              </a:rPr>
              <a:t>[2]</a:t>
            </a:r>
            <a:endParaRPr lang="fr-FR" dirty="0">
              <a:latin typeface="Arial" panose="020B0604020202020204" pitchFamily="34" charset="0"/>
              <a:cs typeface="Arial" panose="020B0604020202020204" pitchFamily="34" charset="0"/>
            </a:endParaRPr>
          </a:p>
          <a:p>
            <a:pPr algn="ctr"/>
            <a:r>
              <a:rPr lang="fr-FR" dirty="0">
                <a:latin typeface="Arial" panose="020B0604020202020204" pitchFamily="34" charset="0"/>
                <a:cs typeface="Arial" panose="020B0604020202020204" pitchFamily="34" charset="0"/>
              </a:rPr>
              <a:t>SENEGAL 1.67% </a:t>
            </a:r>
            <a:r>
              <a:rPr lang="fr-FR" dirty="0">
                <a:solidFill>
                  <a:schemeClr val="tx1"/>
                </a:solidFill>
                <a:latin typeface="Arial" panose="020B0604020202020204" pitchFamily="34" charset="0"/>
                <a:cs typeface="Arial" panose="020B0604020202020204" pitchFamily="34" charset="0"/>
              </a:rPr>
              <a:t>[3]</a:t>
            </a:r>
            <a:endParaRPr lang="fr-FR" dirty="0">
              <a:latin typeface="Arial" panose="020B0604020202020204" pitchFamily="34" charset="0"/>
              <a:cs typeface="Arial" panose="020B0604020202020204" pitchFamily="34" charset="0"/>
            </a:endParaRPr>
          </a:p>
        </p:txBody>
      </p:sp>
      <p:sp>
        <p:nvSpPr>
          <p:cNvPr id="12" name="Rectangle avec flèche vers la droite 13">
            <a:extLst>
              <a:ext uri="{FF2B5EF4-FFF2-40B4-BE49-F238E27FC236}">
                <a16:creationId xmlns:a16="http://schemas.microsoft.com/office/drawing/2014/main" id="{26C0CC74-44D6-45FD-A045-DB046531E7B9}"/>
              </a:ext>
            </a:extLst>
          </p:cNvPr>
          <p:cNvSpPr/>
          <p:nvPr/>
        </p:nvSpPr>
        <p:spPr>
          <a:xfrm>
            <a:off x="550227" y="3364167"/>
            <a:ext cx="3409654" cy="1123020"/>
          </a:xfrm>
          <a:prstGeom prst="rightArrowCallout">
            <a:avLst>
              <a:gd name="adj1" fmla="val 4818"/>
              <a:gd name="adj2" fmla="val 8223"/>
              <a:gd name="adj3" fmla="val 19804"/>
              <a:gd name="adj4" fmla="val 59997"/>
            </a:avLst>
          </a:prstGeom>
          <a:gradFill>
            <a:gsLst>
              <a:gs pos="0">
                <a:schemeClr val="bg1"/>
              </a:gs>
              <a:gs pos="35000">
                <a:schemeClr val="bg1"/>
              </a:gs>
              <a:gs pos="100000">
                <a:schemeClr val="accent3">
                  <a:tint val="15000"/>
                  <a:satMod val="350000"/>
                </a:schemeClr>
              </a:gs>
            </a:gsLst>
          </a:gradFill>
          <a:ln>
            <a:solidFill>
              <a:schemeClr val="tx1"/>
            </a:solidFill>
          </a:ln>
          <a:scene3d>
            <a:camera prst="orthographicFront"/>
            <a:lightRig rig="threePt" dir="t"/>
          </a:scene3d>
          <a:sp3d>
            <a:bevelT/>
            <a:bevelB prst="slope"/>
          </a:sp3d>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a:latin typeface="Arial" panose="020B0604020202020204" pitchFamily="34" charset="0"/>
                <a:cs typeface="Arial" panose="020B0604020202020204" pitchFamily="34" charset="0"/>
              </a:rPr>
              <a:t>USA</a:t>
            </a:r>
          </a:p>
          <a:p>
            <a:pPr algn="ctr"/>
            <a:r>
              <a:rPr lang="fr-FR" dirty="0">
                <a:latin typeface="Arial" panose="020B0604020202020204" pitchFamily="34" charset="0"/>
                <a:cs typeface="Arial" panose="020B0604020202020204" pitchFamily="34" charset="0"/>
              </a:rPr>
              <a:t>200 000 nouveaux cas par an </a:t>
            </a:r>
            <a:r>
              <a:rPr lang="fr-FR" dirty="0">
                <a:solidFill>
                  <a:schemeClr val="tx1"/>
                </a:solidFill>
                <a:latin typeface="Arial" panose="020B0604020202020204" pitchFamily="34" charset="0"/>
                <a:cs typeface="Arial" panose="020B0604020202020204" pitchFamily="34" charset="0"/>
              </a:rPr>
              <a:t>[5]</a:t>
            </a:r>
            <a:endParaRPr lang="fr-FR" dirty="0">
              <a:latin typeface="Arial" panose="020B0604020202020204" pitchFamily="34" charset="0"/>
              <a:cs typeface="Arial" panose="020B0604020202020204" pitchFamily="34" charset="0"/>
            </a:endParaRPr>
          </a:p>
        </p:txBody>
      </p:sp>
      <p:sp>
        <p:nvSpPr>
          <p:cNvPr id="13" name="ZoneTexte 12">
            <a:extLst>
              <a:ext uri="{FF2B5EF4-FFF2-40B4-BE49-F238E27FC236}">
                <a16:creationId xmlns:a16="http://schemas.microsoft.com/office/drawing/2014/main" id="{BFEAB09F-8A77-4BB0-A81B-83FD18FCBB84}"/>
              </a:ext>
            </a:extLst>
          </p:cNvPr>
          <p:cNvSpPr txBox="1"/>
          <p:nvPr/>
        </p:nvSpPr>
        <p:spPr>
          <a:xfrm>
            <a:off x="580800" y="6097749"/>
            <a:ext cx="9193021" cy="246221"/>
          </a:xfrm>
          <a:prstGeom prst="rect">
            <a:avLst/>
          </a:prstGeom>
          <a:noFill/>
        </p:spPr>
        <p:txBody>
          <a:bodyPr wrap="square" rtlCol="0">
            <a:spAutoFit/>
          </a:bodyPr>
          <a:lstStyle/>
          <a:p>
            <a:r>
              <a:rPr lang="fr-CM" sz="1000" dirty="0" err="1">
                <a:latin typeface="Arial" panose="020B0604020202020204" pitchFamily="34" charset="0"/>
                <a:cs typeface="Arial" panose="020B0604020202020204" pitchFamily="34" charset="0"/>
              </a:rPr>
              <a:t>Etoundi</a:t>
            </a:r>
            <a:r>
              <a:rPr lang="fr-CM" sz="1000" dirty="0">
                <a:latin typeface="Arial" panose="020B0604020202020204" pitchFamily="34" charset="0"/>
                <a:cs typeface="Arial" panose="020B0604020202020204" pitchFamily="34" charset="0"/>
              </a:rPr>
              <a:t> et al; </a:t>
            </a:r>
            <a:r>
              <a:rPr lang="fr-CM" sz="1000" dirty="0" err="1">
                <a:latin typeface="Arial" panose="020B0604020202020204" pitchFamily="34" charset="0"/>
                <a:cs typeface="Arial" panose="020B0604020202020204" pitchFamily="34" charset="0"/>
              </a:rPr>
              <a:t>Coulibali</a:t>
            </a:r>
            <a:r>
              <a:rPr lang="fr-CM" sz="1000" dirty="0">
                <a:latin typeface="Arial" panose="020B0604020202020204" pitchFamily="34" charset="0"/>
                <a:cs typeface="Arial" panose="020B0604020202020204" pitchFamily="34" charset="0"/>
              </a:rPr>
              <a:t> et al; </a:t>
            </a:r>
            <a:r>
              <a:rPr lang="fr-CM" sz="1000" dirty="0" err="1">
                <a:latin typeface="Arial" panose="020B0604020202020204" pitchFamily="34" charset="0"/>
                <a:cs typeface="Arial" panose="020B0604020202020204" pitchFamily="34" charset="0"/>
              </a:rPr>
              <a:t>Diedhiou</a:t>
            </a:r>
            <a:r>
              <a:rPr lang="fr-CM" sz="1000" dirty="0">
                <a:latin typeface="Arial" panose="020B0604020202020204" pitchFamily="34" charset="0"/>
                <a:cs typeface="Arial" panose="020B0604020202020204" pitchFamily="34" charset="0"/>
              </a:rPr>
              <a:t> et al; </a:t>
            </a:r>
            <a:r>
              <a:rPr lang="fr-CM" sz="1000" dirty="0" err="1">
                <a:latin typeface="Arial" panose="020B0604020202020204" pitchFamily="34" charset="0"/>
                <a:cs typeface="Arial" panose="020B0604020202020204" pitchFamily="34" charset="0"/>
              </a:rPr>
              <a:t>Olié</a:t>
            </a:r>
            <a:r>
              <a:rPr lang="fr-CM" sz="1000" dirty="0">
                <a:latin typeface="Arial" panose="020B0604020202020204" pitchFamily="34" charset="0"/>
                <a:cs typeface="Arial" panose="020B0604020202020204" pitchFamily="34" charset="0"/>
              </a:rPr>
              <a:t> et al; </a:t>
            </a:r>
            <a:r>
              <a:rPr lang="en-US" sz="1000" dirty="0">
                <a:latin typeface="Arial" panose="020B0604020202020204" pitchFamily="34" charset="0"/>
                <a:cs typeface="Arial" panose="020B0604020202020204" pitchFamily="34" charset="0"/>
              </a:rPr>
              <a:t>Lensing et al</a:t>
            </a:r>
            <a:r>
              <a:rPr lang="fr-CM" sz="1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11038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25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500"/>
                                        <p:tgtEl>
                                          <p:spTgt spid="8"/>
                                        </p:tgtEl>
                                      </p:cBhvr>
                                    </p:animEffect>
                                  </p:childTnLst>
                                </p:cTn>
                              </p:par>
                            </p:childTnLst>
                          </p:cTn>
                        </p:par>
                        <p:par>
                          <p:cTn id="40" fill="hold">
                            <p:stCondLst>
                              <p:cond delay="500"/>
                            </p:stCondLst>
                            <p:childTnLst>
                              <p:par>
                                <p:cTn id="41" presetID="10"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p:txBody>
          <a:bodyPr>
            <a:normAutofit/>
          </a:bodyPr>
          <a:lstStyle/>
          <a:p>
            <a:r>
              <a:rPr lang="fr-FR" sz="4000" dirty="0">
                <a:latin typeface="Arial Black" panose="020B0A04020102020204" pitchFamily="34" charset="0"/>
              </a:rPr>
              <a:t>INTRODUCTION (2/3)</a:t>
            </a:r>
            <a:endParaRPr lang="fr-CM" sz="40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491CCE5A-7510-4432-ACAF-FB947FC45CBD}"/>
              </a:ext>
            </a:extLst>
          </p:cNvPr>
          <p:cNvSpPr>
            <a:spLocks noGrp="1"/>
          </p:cNvSpPr>
          <p:nvPr>
            <p:ph idx="1"/>
          </p:nvPr>
        </p:nvSpPr>
        <p:spPr/>
        <p:txBody>
          <a:bodyPr>
            <a:normAutofit/>
          </a:bodyPr>
          <a:lstStyle/>
          <a:p>
            <a:pPr marL="285750" marR="0" lvl="0" indent="-285750" algn="just" defTabSz="914400" rtl="0" eaLnBrk="1" fontAlgn="auto" latinLnBrk="0" hangingPunct="1">
              <a:lnSpc>
                <a:spcPct val="150000"/>
              </a:lnSpc>
              <a:spcBef>
                <a:spcPct val="20000"/>
              </a:spcBef>
              <a:spcAft>
                <a:spcPts val="0"/>
              </a:spcAft>
              <a:buSzPct val="85000"/>
              <a:buFont typeface="Wingdings" panose="05000000000000000000" pitchFamily="2" charset="2"/>
              <a:buChar char="§"/>
              <a:tabLst/>
              <a:defRPr/>
            </a:pPr>
            <a:r>
              <a:rPr lang="fr-FR" sz="2400" dirty="0">
                <a:latin typeface="Arial" panose="020B0604020202020204" pitchFamily="34" charset="0"/>
                <a:cs typeface="Arial" panose="020B0604020202020204" pitchFamily="34" charset="0"/>
              </a:rPr>
              <a:t>U</a:t>
            </a:r>
            <a:r>
              <a:rPr kumimoji="0" lang="fr-FR" sz="24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rgence</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diagnostique et thérapeutique avec des </a:t>
            </a:r>
            <a:r>
              <a:rPr lang="fr-FR" sz="2400" dirty="0">
                <a:latin typeface="Arial" panose="020B0604020202020204" pitchFamily="34" charset="0"/>
                <a:cs typeface="Arial" panose="020B0604020202020204" pitchFamily="34" charset="0"/>
              </a:rPr>
              <a:t>complications à moyen et long termes pouvant altérer le pronostic fonctionnel des patients</a:t>
            </a:r>
            <a:endParaRPr lang="fr-FR" sz="2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marL="285750" marR="0" lvl="0" indent="-285750" algn="just" defTabSz="914400" rtl="0" eaLnBrk="1" fontAlgn="auto" latinLnBrk="0" hangingPunct="1">
              <a:lnSpc>
                <a:spcPct val="150000"/>
              </a:lnSpc>
              <a:spcBef>
                <a:spcPct val="20000"/>
              </a:spcBef>
              <a:spcAft>
                <a:spcPts val="0"/>
              </a:spcAft>
              <a:buSzPct val="85000"/>
              <a:buFont typeface="Wingdings" panose="05000000000000000000" pitchFamily="2" charset="2"/>
              <a:buChar char="§"/>
              <a:tabLst/>
              <a:defRPr/>
            </a:pPr>
            <a:endParaRPr lang="fr-FR" sz="2400"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marL="285750" marR="0" lvl="0" indent="-285750" algn="just" defTabSz="914400" rtl="0" eaLnBrk="1" fontAlgn="auto" latinLnBrk="0" hangingPunct="1">
              <a:lnSpc>
                <a:spcPct val="150000"/>
              </a:lnSpc>
              <a:spcBef>
                <a:spcPct val="20000"/>
              </a:spcBef>
              <a:spcAft>
                <a:spcPts val="0"/>
              </a:spcAft>
              <a:buSzPct val="85000"/>
              <a:buFont typeface="Wingdings" panose="05000000000000000000" pitchFamily="2" charset="2"/>
              <a:buChar char="§"/>
              <a:tabLst/>
              <a:defRPr/>
            </a:pPr>
            <a:r>
              <a:rPr lang="fr-FR" sz="2400" dirty="0">
                <a:solidFill>
                  <a:prstClr val="black"/>
                </a:solidFill>
                <a:latin typeface="Arial" panose="020B0604020202020204" pitchFamily="34" charset="0"/>
                <a:cs typeface="Arial" panose="020B0604020202020204" pitchFamily="34" charset="0"/>
                <a:sym typeface="Wingdings" panose="05000000000000000000" pitchFamily="2" charset="2"/>
              </a:rPr>
              <a:t>I</a:t>
            </a:r>
            <a:r>
              <a:rPr kumimoji="0" lang="fr-FR" sz="2400" b="0" i="0" u="none" strike="noStrike" kern="1200" cap="none" spc="0" normalizeH="0" baseline="0" noProof="0" dirty="0" err="1">
                <a:ln>
                  <a:noFill/>
                </a:ln>
                <a:solidFill>
                  <a:prstClr val="black"/>
                </a:solidFill>
                <a:effectLst/>
                <a:uLnTx/>
                <a:uFillTx/>
                <a:latin typeface="Arial" panose="020B0604020202020204" pitchFamily="34" charset="0"/>
                <a:cs typeface="Arial" panose="020B0604020202020204" pitchFamily="34" charset="0"/>
              </a:rPr>
              <a:t>mportance</a:t>
            </a:r>
            <a:r>
              <a:rPr kumimoji="0" lang="fr-FR"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d’évaluer la capacité physique, cardiaque et respiratoire de ces patients après traitement, soit leur </a:t>
            </a:r>
            <a:r>
              <a:rPr kumimoji="0" lang="fr-FR" sz="2400" b="1" i="0" u="none" strike="noStrike" kern="120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capacité fonctionnelle</a:t>
            </a:r>
            <a:endParaRPr kumimoji="0" lang="fr-FR"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marR="0" lvl="0" indent="0" algn="just" defTabSz="914400" rtl="0" eaLnBrk="1" fontAlgn="auto" latinLnBrk="0" hangingPunct="1">
              <a:lnSpc>
                <a:spcPct val="150000"/>
              </a:lnSpc>
              <a:spcBef>
                <a:spcPct val="20000"/>
              </a:spcBef>
              <a:spcAft>
                <a:spcPts val="0"/>
              </a:spcAft>
              <a:buClr>
                <a:srgbClr val="0F6FC6"/>
              </a:buClr>
              <a:buSzPct val="85000"/>
              <a:buFont typeface="Wingdings" pitchFamily="2" charset="2"/>
              <a:buNone/>
              <a:tabLst/>
              <a:defRPr/>
            </a:pPr>
            <a:endParaRPr kumimoji="0" lang="fr-FR" sz="2400" b="0" i="0" u="none" strike="noStrike" kern="1200" cap="none" spc="0" normalizeH="0" baseline="0" noProof="0" dirty="0">
              <a:ln>
                <a:noFill/>
              </a:ln>
              <a:solidFill>
                <a:srgbClr val="231F20"/>
              </a:solidFill>
              <a:effectLst/>
              <a:uLnTx/>
              <a:uFillTx/>
              <a:latin typeface="Arial" panose="020B0604020202020204" pitchFamily="34" charset="0"/>
              <a:ea typeface="Times New Roman"/>
              <a:cs typeface="Arial" panose="020B0604020202020204" pitchFamily="34" charset="0"/>
            </a:endParaRPr>
          </a:p>
          <a:p>
            <a:pPr algn="just">
              <a:lnSpc>
                <a:spcPct val="150000"/>
              </a:lnSpc>
            </a:pPr>
            <a:endParaRPr lang="fr-CM" sz="2400"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
            </a:pPr>
            <a:endParaRPr lang="fr-FR" dirty="0"/>
          </a:p>
        </p:txBody>
      </p:sp>
      <p:sp>
        <p:nvSpPr>
          <p:cNvPr id="4" name="Espace réservé du numéro de diapositive 3">
            <a:extLst>
              <a:ext uri="{FF2B5EF4-FFF2-40B4-BE49-F238E27FC236}">
                <a16:creationId xmlns:a16="http://schemas.microsoft.com/office/drawing/2014/main" id="{0E93601E-101F-454E-9691-EABD56FA6C44}"/>
              </a:ext>
            </a:extLst>
          </p:cNvPr>
          <p:cNvSpPr>
            <a:spLocks noGrp="1"/>
          </p:cNvSpPr>
          <p:nvPr>
            <p:ph type="sldNum" sz="quarter" idx="12"/>
          </p:nvPr>
        </p:nvSpPr>
        <p:spPr/>
        <p:txBody>
          <a:bodyPr/>
          <a:lstStyle/>
          <a:p>
            <a:fld id="{6D9168F9-DA3B-4887-84BF-248E899EEAE3}" type="slidenum">
              <a:rPr lang="fr-CM" smtClean="0"/>
              <a:t>4</a:t>
            </a:fld>
            <a:endParaRPr lang="fr-CM"/>
          </a:p>
        </p:txBody>
      </p:sp>
    </p:spTree>
    <p:extLst>
      <p:ext uri="{BB962C8B-B14F-4D97-AF65-F5344CB8AC3E}">
        <p14:creationId xmlns:p14="http://schemas.microsoft.com/office/powerpoint/2010/main" val="1532116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p:txBody>
          <a:bodyPr>
            <a:normAutofit/>
          </a:bodyPr>
          <a:lstStyle/>
          <a:p>
            <a:r>
              <a:rPr lang="fr-FR" sz="4000" dirty="0">
                <a:latin typeface="Arial Black" panose="020B0A04020102020204" pitchFamily="34" charset="0"/>
              </a:rPr>
              <a:t>INTRODUCTION (3/3)</a:t>
            </a:r>
            <a:endParaRPr lang="fr-CM" sz="40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491CCE5A-7510-4432-ACAF-FB947FC45CBD}"/>
              </a:ext>
            </a:extLst>
          </p:cNvPr>
          <p:cNvSpPr>
            <a:spLocks noGrp="1"/>
          </p:cNvSpPr>
          <p:nvPr>
            <p:ph idx="1"/>
          </p:nvPr>
        </p:nvSpPr>
        <p:spPr>
          <a:xfrm>
            <a:off x="736847" y="1845734"/>
            <a:ext cx="10830757" cy="4023360"/>
          </a:xfrm>
        </p:spPr>
        <p:txBody>
          <a:bodyPr>
            <a:normAutofit fontScale="92500" lnSpcReduction="20000"/>
          </a:bodyPr>
          <a:lstStyle/>
          <a:p>
            <a:pPr marL="285750" marR="0" lvl="0" indent="-285750" algn="just" defTabSz="914400" rtl="0" eaLnBrk="1" fontAlgn="auto" latinLnBrk="0" hangingPunct="1">
              <a:lnSpc>
                <a:spcPct val="150000"/>
              </a:lnSpc>
              <a:spcBef>
                <a:spcPct val="20000"/>
              </a:spcBef>
              <a:spcAft>
                <a:spcPts val="0"/>
              </a:spcAft>
              <a:buSzPct val="85000"/>
              <a:buFont typeface="Wingdings" panose="05000000000000000000" pitchFamily="2" charset="2"/>
              <a:buChar char="§"/>
              <a:tabLst/>
              <a:defRPr/>
            </a:pPr>
            <a:r>
              <a:rPr lang="fr-FR" sz="2400" dirty="0">
                <a:solidFill>
                  <a:prstClr val="black"/>
                </a:solidFill>
                <a:latin typeface="Arial" panose="020B0604020202020204" pitchFamily="34" charset="0"/>
                <a:ea typeface="Times New Roman"/>
                <a:cs typeface="Arial" panose="020B0604020202020204" pitchFamily="34" charset="0"/>
              </a:rPr>
              <a:t>Quelques </a:t>
            </a:r>
            <a:r>
              <a:rPr kumimoji="0" lang="fr-FR" sz="2400" b="0" i="0" u="none" strike="noStrike" kern="1200" cap="none" spc="0" normalizeH="0" baseline="0" noProof="0" dirty="0">
                <a:ln>
                  <a:noFill/>
                </a:ln>
                <a:solidFill>
                  <a:srgbClr val="231F20"/>
                </a:solidFill>
                <a:effectLst/>
                <a:uLnTx/>
                <a:uFillTx/>
                <a:latin typeface="Arial" panose="020B0604020202020204" pitchFamily="34" charset="0"/>
                <a:ea typeface="Times New Roman"/>
                <a:cs typeface="Arial" panose="020B0604020202020204" pitchFamily="34" charset="0"/>
              </a:rPr>
              <a:t>méthodes existent pour :</a:t>
            </a:r>
            <a:endParaRPr lang="fr-FR" sz="2400" dirty="0">
              <a:solidFill>
                <a:srgbClr val="231F20"/>
              </a:solidFill>
              <a:latin typeface="Arial" panose="020B0604020202020204" pitchFamily="34" charset="0"/>
              <a:ea typeface="Times New Roman"/>
              <a:cs typeface="Arial" panose="020B0604020202020204" pitchFamily="34" charset="0"/>
            </a:endParaRPr>
          </a:p>
          <a:p>
            <a:pPr marL="742950" lvl="1" indent="-285750" algn="just">
              <a:lnSpc>
                <a:spcPct val="150000"/>
              </a:lnSpc>
              <a:spcBef>
                <a:spcPct val="20000"/>
              </a:spcBef>
              <a:buSzPct val="85000"/>
              <a:buFont typeface="Wingdings" panose="05000000000000000000" pitchFamily="2" charset="2"/>
              <a:buChar char="§"/>
              <a:defRPr/>
            </a:pPr>
            <a:r>
              <a:rPr lang="fr-FR" sz="2400" b="1" dirty="0">
                <a:solidFill>
                  <a:srgbClr val="00B050"/>
                </a:solidFill>
                <a:latin typeface="Arial" panose="020B0604020202020204" pitchFamily="34" charset="0"/>
                <a:ea typeface="Times New Roman"/>
                <a:cs typeface="Arial" panose="020B0604020202020204" pitchFamily="34" charset="0"/>
              </a:rPr>
              <a:t>Q</a:t>
            </a:r>
            <a:r>
              <a:rPr kumimoji="0" lang="fr-FR" sz="2400" b="1" i="0" u="none" strike="noStrike" kern="1200" cap="none" spc="0" normalizeH="0" baseline="0" noProof="0" dirty="0" err="1">
                <a:ln>
                  <a:noFill/>
                </a:ln>
                <a:solidFill>
                  <a:srgbClr val="00B050"/>
                </a:solidFill>
                <a:effectLst/>
                <a:uLnTx/>
                <a:uFillTx/>
                <a:latin typeface="Arial" panose="020B0604020202020204" pitchFamily="34" charset="0"/>
                <a:ea typeface="Times New Roman"/>
                <a:cs typeface="Arial" panose="020B0604020202020204" pitchFamily="34" charset="0"/>
              </a:rPr>
              <a:t>uestionnaire</a:t>
            </a:r>
            <a:r>
              <a:rPr kumimoji="0" lang="fr-FR" sz="2400" b="1" i="0" u="none" strike="noStrike" kern="1200" cap="none" spc="0" normalizeH="0" baseline="0" noProof="0" dirty="0">
                <a:ln>
                  <a:noFill/>
                </a:ln>
                <a:solidFill>
                  <a:srgbClr val="00B050"/>
                </a:solidFill>
                <a:effectLst/>
                <a:uLnTx/>
                <a:uFillTx/>
                <a:latin typeface="Arial" panose="020B0604020202020204" pitchFamily="34" charset="0"/>
                <a:ea typeface="Times New Roman"/>
                <a:cs typeface="Arial" panose="020B0604020202020204" pitchFamily="34" charset="0"/>
              </a:rPr>
              <a:t> de DASI (DUKE ACTIVITY STATUS INDEX)</a:t>
            </a:r>
            <a:r>
              <a:rPr kumimoji="0" lang="fr-FR" sz="2400" b="0" i="0" u="none" strike="noStrike" kern="1200" cap="none" spc="0" normalizeH="0" baseline="0" noProof="0" dirty="0">
                <a:ln>
                  <a:noFill/>
                </a:ln>
                <a:solidFill>
                  <a:srgbClr val="00B050"/>
                </a:solidFill>
                <a:effectLst/>
                <a:uLnTx/>
                <a:uFillTx/>
                <a:latin typeface="Arial" panose="020B0604020202020204" pitchFamily="34" charset="0"/>
                <a:ea typeface="Times New Roman"/>
                <a:cs typeface="Arial" panose="020B0604020202020204" pitchFamily="34" charset="0"/>
              </a:rPr>
              <a:t>: </a:t>
            </a:r>
            <a:r>
              <a:rPr lang="fr-FR" sz="2400" dirty="0">
                <a:solidFill>
                  <a:srgbClr val="231F20"/>
                </a:solidFill>
                <a:latin typeface="Arial" panose="020B0604020202020204" pitchFamily="34" charset="0"/>
                <a:ea typeface="Times New Roman"/>
                <a:cs typeface="Arial" panose="020B0604020202020204" pitchFamily="34" charset="0"/>
              </a:rPr>
              <a:t>orientation </a:t>
            </a:r>
            <a:r>
              <a:rPr kumimoji="0" lang="fr-FR" sz="2400" b="0" i="0" u="none" strike="noStrike" kern="1200" cap="none" spc="0" normalizeH="0" baseline="0" noProof="0" dirty="0">
                <a:ln>
                  <a:noFill/>
                </a:ln>
                <a:solidFill>
                  <a:srgbClr val="231F20"/>
                </a:solidFill>
                <a:effectLst/>
                <a:uLnTx/>
                <a:uFillTx/>
                <a:latin typeface="Arial" panose="020B0604020202020204" pitchFamily="34" charset="0"/>
                <a:ea typeface="Times New Roman"/>
                <a:cs typeface="Arial" panose="020B0604020202020204" pitchFamily="34" charset="0"/>
              </a:rPr>
              <a:t>subjective sur le pic de VO2 des patients</a:t>
            </a:r>
          </a:p>
          <a:p>
            <a:pPr marL="742950" lvl="1" indent="-285750" algn="just">
              <a:lnSpc>
                <a:spcPct val="150000"/>
              </a:lnSpc>
              <a:spcBef>
                <a:spcPct val="20000"/>
              </a:spcBef>
              <a:buSzPct val="85000"/>
              <a:buFont typeface="Wingdings" panose="05000000000000000000" pitchFamily="2" charset="2"/>
              <a:buChar char="§"/>
              <a:defRPr/>
            </a:pPr>
            <a:r>
              <a:rPr lang="fr-FR" sz="2400" b="1" dirty="0">
                <a:solidFill>
                  <a:srgbClr val="00B050"/>
                </a:solidFill>
                <a:latin typeface="Arial" panose="020B0604020202020204" pitchFamily="34" charset="0"/>
                <a:ea typeface="Times New Roman"/>
                <a:cs typeface="Arial" panose="020B0604020202020204" pitchFamily="34" charset="0"/>
              </a:rPr>
              <a:t>Test </a:t>
            </a:r>
            <a:r>
              <a:rPr kumimoji="0" lang="fr-FR" sz="2400" b="1" i="0" u="none" strike="noStrike" kern="1200" cap="none" spc="0" normalizeH="0" baseline="0" noProof="0" dirty="0">
                <a:ln>
                  <a:noFill/>
                </a:ln>
                <a:solidFill>
                  <a:srgbClr val="00B050"/>
                </a:solidFill>
                <a:effectLst/>
                <a:uLnTx/>
                <a:uFillTx/>
                <a:latin typeface="Arial" panose="020B0604020202020204" pitchFamily="34" charset="0"/>
                <a:ea typeface="Times New Roman"/>
                <a:cs typeface="Arial" panose="020B0604020202020204" pitchFamily="34" charset="0"/>
              </a:rPr>
              <a:t>est de marche de 6 minutes</a:t>
            </a:r>
            <a:r>
              <a:rPr kumimoji="0" lang="fr-FR" sz="2400" b="0" i="0" u="none" strike="noStrike" kern="1200" cap="none" spc="0" normalizeH="0" baseline="0" noProof="0" dirty="0">
                <a:ln>
                  <a:noFill/>
                </a:ln>
                <a:solidFill>
                  <a:srgbClr val="231F20"/>
                </a:solidFill>
                <a:effectLst/>
                <a:uLnTx/>
                <a:uFillTx/>
                <a:latin typeface="Arial" panose="020B0604020202020204" pitchFamily="34" charset="0"/>
                <a:ea typeface="Times New Roman"/>
                <a:cs typeface="Arial" panose="020B0604020202020204" pitchFamily="34" charset="0"/>
              </a:rPr>
              <a:t>: exercice sous maximal permettant d’extrapoler le pic de VO2 des sujets</a:t>
            </a:r>
          </a:p>
          <a:p>
            <a:pPr marL="742950" lvl="1" indent="-285750" algn="just">
              <a:lnSpc>
                <a:spcPct val="150000"/>
              </a:lnSpc>
              <a:spcBef>
                <a:spcPct val="20000"/>
              </a:spcBef>
              <a:buSzPct val="85000"/>
              <a:buFont typeface="Wingdings" panose="05000000000000000000" pitchFamily="2" charset="2"/>
              <a:buChar char="§"/>
              <a:defRPr/>
            </a:pPr>
            <a:r>
              <a:rPr kumimoji="0" lang="fr-FR" sz="2400" b="1" i="0" u="none" strike="noStrike" kern="1200" cap="none" spc="0" normalizeH="0" baseline="0" noProof="0" dirty="0">
                <a:ln>
                  <a:noFill/>
                </a:ln>
                <a:solidFill>
                  <a:srgbClr val="00B050"/>
                </a:solidFill>
                <a:effectLst/>
                <a:uLnTx/>
                <a:uFillTx/>
                <a:latin typeface="Arial" panose="020B0604020202020204" pitchFamily="34" charset="0"/>
                <a:ea typeface="Times New Roman"/>
                <a:cs typeface="Arial" panose="020B0604020202020204" pitchFamily="34" charset="0"/>
              </a:rPr>
              <a:t>Epreuve d’effort</a:t>
            </a:r>
            <a:r>
              <a:rPr kumimoji="0" lang="fr-FR" sz="2400" b="0" i="0" u="none" strike="noStrike" kern="1200" cap="none" spc="0" normalizeH="0" baseline="0" noProof="0" dirty="0">
                <a:ln>
                  <a:noFill/>
                </a:ln>
                <a:solidFill>
                  <a:srgbClr val="231F20"/>
                </a:solidFill>
                <a:effectLst/>
                <a:uLnTx/>
                <a:uFillTx/>
                <a:latin typeface="Arial" panose="020B0604020202020204" pitchFamily="34" charset="0"/>
                <a:ea typeface="Times New Roman"/>
                <a:cs typeface="Arial" panose="020B0604020202020204" pitchFamily="34" charset="0"/>
              </a:rPr>
              <a:t>: gold standard et permet d’évaluer la VO2 maximal des patients de manière objective; mais très onéreux et pas toujours disponible dans notre contexte.  </a:t>
            </a:r>
          </a:p>
          <a:p>
            <a:pPr marL="342900" marR="0" lvl="0" indent="0" algn="just" defTabSz="914400" rtl="0" eaLnBrk="1" fontAlgn="auto" latinLnBrk="0" hangingPunct="1">
              <a:lnSpc>
                <a:spcPct val="150000"/>
              </a:lnSpc>
              <a:spcBef>
                <a:spcPct val="20000"/>
              </a:spcBef>
              <a:spcAft>
                <a:spcPts val="0"/>
              </a:spcAft>
              <a:buClr>
                <a:srgbClr val="0F6FC6"/>
              </a:buClr>
              <a:buSzPct val="85000"/>
              <a:buFont typeface="Wingdings" pitchFamily="2" charset="2"/>
              <a:buNone/>
              <a:tabLst/>
              <a:defRPr/>
            </a:pPr>
            <a:endParaRPr kumimoji="0" lang="fr-FR" sz="2400" b="0" i="0" u="none" strike="noStrike" kern="1200" cap="none" spc="0" normalizeH="0" baseline="0" noProof="0" dirty="0">
              <a:ln>
                <a:noFill/>
              </a:ln>
              <a:solidFill>
                <a:srgbClr val="231F20"/>
              </a:solidFill>
              <a:effectLst/>
              <a:uLnTx/>
              <a:uFillTx/>
              <a:latin typeface="Arial" panose="020B0604020202020204" pitchFamily="34" charset="0"/>
              <a:ea typeface="Times New Roman"/>
              <a:cs typeface="Arial" panose="020B0604020202020204" pitchFamily="34" charset="0"/>
            </a:endParaRPr>
          </a:p>
          <a:p>
            <a:pPr algn="just">
              <a:lnSpc>
                <a:spcPct val="150000"/>
              </a:lnSpc>
            </a:pPr>
            <a:endParaRPr lang="fr-CM" sz="2400"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
            </a:pPr>
            <a:endParaRPr lang="fr-FR" dirty="0"/>
          </a:p>
        </p:txBody>
      </p:sp>
      <p:sp>
        <p:nvSpPr>
          <p:cNvPr id="4" name="Espace réservé du numéro de diapositive 3">
            <a:extLst>
              <a:ext uri="{FF2B5EF4-FFF2-40B4-BE49-F238E27FC236}">
                <a16:creationId xmlns:a16="http://schemas.microsoft.com/office/drawing/2014/main" id="{555E3ED2-3827-4922-A6B4-0FCBF1609F7B}"/>
              </a:ext>
            </a:extLst>
          </p:cNvPr>
          <p:cNvSpPr>
            <a:spLocks noGrp="1"/>
          </p:cNvSpPr>
          <p:nvPr>
            <p:ph type="sldNum" sz="quarter" idx="12"/>
          </p:nvPr>
        </p:nvSpPr>
        <p:spPr/>
        <p:txBody>
          <a:bodyPr/>
          <a:lstStyle/>
          <a:p>
            <a:fld id="{6D9168F9-DA3B-4887-84BF-248E899EEAE3}" type="slidenum">
              <a:rPr lang="fr-CM" smtClean="0"/>
              <a:t>5</a:t>
            </a:fld>
            <a:endParaRPr lang="fr-CM"/>
          </a:p>
        </p:txBody>
      </p:sp>
      <p:sp>
        <p:nvSpPr>
          <p:cNvPr id="5" name="ZoneTexte 4">
            <a:extLst>
              <a:ext uri="{FF2B5EF4-FFF2-40B4-BE49-F238E27FC236}">
                <a16:creationId xmlns:a16="http://schemas.microsoft.com/office/drawing/2014/main" id="{5D0E300E-CA9F-490E-B18D-ACBA3B2C145B}"/>
              </a:ext>
            </a:extLst>
          </p:cNvPr>
          <p:cNvSpPr txBox="1"/>
          <p:nvPr/>
        </p:nvSpPr>
        <p:spPr>
          <a:xfrm>
            <a:off x="624397" y="6013933"/>
            <a:ext cx="2491666" cy="246221"/>
          </a:xfrm>
          <a:prstGeom prst="rect">
            <a:avLst/>
          </a:prstGeom>
          <a:noFill/>
        </p:spPr>
        <p:txBody>
          <a:bodyPr wrap="square" rtlCol="0">
            <a:spAutoFit/>
          </a:bodyPr>
          <a:lstStyle/>
          <a:p>
            <a:r>
              <a:rPr lang="fr-CM" sz="1000" b="0" i="0" dirty="0" err="1">
                <a:solidFill>
                  <a:srgbClr val="212121"/>
                </a:solidFill>
                <a:effectLst/>
                <a:latin typeface="Arial" panose="020B0604020202020204" pitchFamily="34" charset="0"/>
                <a:cs typeface="Arial" panose="020B0604020202020204" pitchFamily="34" charset="0"/>
              </a:rPr>
              <a:t>Hlatky</a:t>
            </a:r>
            <a:r>
              <a:rPr lang="fr-CM" sz="1000" b="0" i="0" dirty="0">
                <a:solidFill>
                  <a:srgbClr val="212121"/>
                </a:solidFill>
                <a:effectLst/>
                <a:latin typeface="Arial" panose="020B0604020202020204" pitchFamily="34" charset="0"/>
                <a:cs typeface="Arial" panose="020B0604020202020204" pitchFamily="34" charset="0"/>
              </a:rPr>
              <a:t> MA et al. </a:t>
            </a:r>
            <a:endParaRPr lang="fr-CM"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2853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p:txBody>
          <a:bodyPr>
            <a:normAutofit/>
          </a:bodyPr>
          <a:lstStyle/>
          <a:p>
            <a:r>
              <a:rPr lang="fr-FR" sz="4000" dirty="0">
                <a:latin typeface="Arial Black" panose="020B0A04020102020204" pitchFamily="34" charset="0"/>
              </a:rPr>
              <a:t>OBJECTIF </a:t>
            </a:r>
            <a:endParaRPr lang="fr-CM" sz="40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491CCE5A-7510-4432-ACAF-FB947FC45CBD}"/>
              </a:ext>
            </a:extLst>
          </p:cNvPr>
          <p:cNvSpPr>
            <a:spLocks noGrp="1"/>
          </p:cNvSpPr>
          <p:nvPr>
            <p:ph idx="1"/>
          </p:nvPr>
        </p:nvSpPr>
        <p:spPr/>
        <p:txBody>
          <a:bodyPr anchor="ctr">
            <a:normAutofit/>
          </a:bodyPr>
          <a:lstStyle/>
          <a:p>
            <a:pPr marL="0" indent="0">
              <a:buNone/>
            </a:pPr>
            <a:r>
              <a:rPr lang="fr-FR" sz="2400" dirty="0">
                <a:latin typeface="Arial" panose="020B0604020202020204" pitchFamily="34" charset="0"/>
                <a:cs typeface="Arial" panose="020B0604020202020204" pitchFamily="34" charset="0"/>
              </a:rPr>
              <a:t>Evaluer la capacité fonctionnelle des patients ayant eu une maladie thrombo-embolique veineuse après 6 mois à 1 an de traitement</a:t>
            </a:r>
            <a:r>
              <a:rPr kumimoji="0" lang="fr-FR" sz="2400" b="0" i="0" u="none" strike="noStrike" kern="1200" cap="none" spc="0" normalizeH="0" baseline="0" noProof="0" dirty="0">
                <a:ln>
                  <a:noFill/>
                </a:ln>
                <a:solidFill>
                  <a:srgbClr val="231F20"/>
                </a:solidFill>
                <a:effectLst/>
                <a:uLnTx/>
                <a:uFillTx/>
                <a:latin typeface="Arial" panose="020B0604020202020204" pitchFamily="34" charset="0"/>
                <a:ea typeface="Times New Roman"/>
                <a:cs typeface="Arial" panose="020B0604020202020204" pitchFamily="34" charset="0"/>
              </a:rPr>
              <a:t>.</a:t>
            </a:r>
          </a:p>
          <a:p>
            <a:pPr marL="457200" lvl="1" indent="0">
              <a:buNone/>
            </a:pPr>
            <a:endParaRPr kumimoji="0" lang="fr-FR" sz="2000" b="0" i="0" u="none" strike="noStrike" kern="1200" cap="none" spc="0" normalizeH="0" baseline="0" noProof="0" dirty="0">
              <a:ln>
                <a:noFill/>
              </a:ln>
              <a:solidFill>
                <a:srgbClr val="231F20"/>
              </a:solidFill>
              <a:effectLst/>
              <a:uLnTx/>
              <a:uFillTx/>
              <a:latin typeface="Arial" panose="020B0604020202020204" pitchFamily="34" charset="0"/>
              <a:ea typeface="Times New Roman"/>
              <a:cs typeface="Arial" panose="020B0604020202020204" pitchFamily="34" charset="0"/>
            </a:endParaRPr>
          </a:p>
          <a:p>
            <a:pPr marL="342900" marR="0" lvl="0" indent="0" algn="just" defTabSz="914400" rtl="0" eaLnBrk="1" fontAlgn="auto" latinLnBrk="0" hangingPunct="1">
              <a:lnSpc>
                <a:spcPct val="200000"/>
              </a:lnSpc>
              <a:spcBef>
                <a:spcPct val="20000"/>
              </a:spcBef>
              <a:spcAft>
                <a:spcPts val="0"/>
              </a:spcAft>
              <a:buClr>
                <a:srgbClr val="0F6FC6"/>
              </a:buClr>
              <a:buSzPct val="85000"/>
              <a:buFont typeface="Wingdings" pitchFamily="2" charset="2"/>
              <a:buNone/>
              <a:tabLst/>
              <a:defRPr/>
            </a:pPr>
            <a:endParaRPr kumimoji="0" lang="fr-FR" sz="2400" b="0" i="0" u="none" strike="noStrike" kern="1200" cap="none" spc="0" normalizeH="0" baseline="0" noProof="0" dirty="0">
              <a:ln>
                <a:noFill/>
              </a:ln>
              <a:solidFill>
                <a:srgbClr val="231F20"/>
              </a:solidFill>
              <a:effectLst/>
              <a:uLnTx/>
              <a:uFillTx/>
              <a:latin typeface="Arial" panose="020B0604020202020204" pitchFamily="34" charset="0"/>
              <a:ea typeface="Times New Roman"/>
              <a:cs typeface="Arial" panose="020B0604020202020204" pitchFamily="34" charset="0"/>
            </a:endParaRPr>
          </a:p>
          <a:p>
            <a:endParaRPr lang="fr-CM"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fr-FR" dirty="0"/>
          </a:p>
        </p:txBody>
      </p:sp>
      <p:sp>
        <p:nvSpPr>
          <p:cNvPr id="4" name="Espace réservé du numéro de diapositive 3">
            <a:extLst>
              <a:ext uri="{FF2B5EF4-FFF2-40B4-BE49-F238E27FC236}">
                <a16:creationId xmlns:a16="http://schemas.microsoft.com/office/drawing/2014/main" id="{0C675D33-1151-473C-A134-5603512E24FE}"/>
              </a:ext>
            </a:extLst>
          </p:cNvPr>
          <p:cNvSpPr>
            <a:spLocks noGrp="1"/>
          </p:cNvSpPr>
          <p:nvPr>
            <p:ph type="sldNum" sz="quarter" idx="12"/>
          </p:nvPr>
        </p:nvSpPr>
        <p:spPr/>
        <p:txBody>
          <a:bodyPr/>
          <a:lstStyle/>
          <a:p>
            <a:fld id="{6D9168F9-DA3B-4887-84BF-248E899EEAE3}" type="slidenum">
              <a:rPr lang="fr-CM" smtClean="0"/>
              <a:t>6</a:t>
            </a:fld>
            <a:endParaRPr lang="fr-CM"/>
          </a:p>
        </p:txBody>
      </p:sp>
    </p:spTree>
    <p:extLst>
      <p:ext uri="{BB962C8B-B14F-4D97-AF65-F5344CB8AC3E}">
        <p14:creationId xmlns:p14="http://schemas.microsoft.com/office/powerpoint/2010/main" val="2064716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p:txBody>
          <a:bodyPr>
            <a:normAutofit/>
          </a:bodyPr>
          <a:lstStyle/>
          <a:p>
            <a:r>
              <a:rPr lang="fr-FR" sz="4000" dirty="0">
                <a:latin typeface="Arial Black" panose="020B0A04020102020204" pitchFamily="34" charset="0"/>
              </a:rPr>
              <a:t>METHODOLOGIE (1/5)</a:t>
            </a:r>
            <a:endParaRPr lang="fr-CM" sz="4000" dirty="0">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491CCE5A-7510-4432-ACAF-FB947FC45CBD}"/>
              </a:ext>
            </a:extLst>
          </p:cNvPr>
          <p:cNvSpPr>
            <a:spLocks noGrp="1"/>
          </p:cNvSpPr>
          <p:nvPr>
            <p:ph idx="1"/>
          </p:nvPr>
        </p:nvSpPr>
        <p:spPr/>
        <p:txBody>
          <a:bodyPr>
            <a:normAutofit fontScale="70000" lnSpcReduction="20000"/>
          </a:bodyPr>
          <a:lstStyle/>
          <a:p>
            <a:pPr marL="0" indent="0">
              <a:lnSpc>
                <a:spcPct val="150000"/>
              </a:lnSpc>
              <a:buNone/>
            </a:pPr>
            <a:r>
              <a:rPr lang="fr-CM" sz="2800" b="1" dirty="0">
                <a:latin typeface="Arial" panose="020B0604020202020204" pitchFamily="34" charset="0"/>
                <a:cs typeface="Arial" panose="020B0604020202020204" pitchFamily="34" charset="0"/>
              </a:rPr>
              <a:t>Cadre de l’étude </a:t>
            </a:r>
          </a:p>
          <a:p>
            <a:pPr lvl="1">
              <a:lnSpc>
                <a:spcPct val="150000"/>
              </a:lnSpc>
              <a:buFont typeface="Wingdings" panose="05000000000000000000" pitchFamily="2" charset="2"/>
              <a:buChar char="§"/>
            </a:pPr>
            <a:r>
              <a:rPr lang="fr-CM" sz="2800" b="1" dirty="0">
                <a:latin typeface="Arial" panose="020B0604020202020204" pitchFamily="34" charset="0"/>
                <a:cs typeface="Arial" panose="020B0604020202020204" pitchFamily="34" charset="0"/>
              </a:rPr>
              <a:t>Type</a:t>
            </a:r>
            <a:r>
              <a:rPr lang="fr-CM" sz="2800" dirty="0">
                <a:latin typeface="Arial" panose="020B0604020202020204" pitchFamily="34" charset="0"/>
                <a:cs typeface="Arial" panose="020B0604020202020204" pitchFamily="34" charset="0"/>
              </a:rPr>
              <a:t>: Etude Transversale descriptive et analytique</a:t>
            </a:r>
          </a:p>
          <a:p>
            <a:pPr lvl="1">
              <a:lnSpc>
                <a:spcPct val="150000"/>
              </a:lnSpc>
              <a:buFont typeface="Wingdings" panose="05000000000000000000" pitchFamily="2" charset="2"/>
              <a:buChar char="§"/>
            </a:pPr>
            <a:r>
              <a:rPr lang="fr-CM" sz="2800" b="1" dirty="0">
                <a:latin typeface="Arial" panose="020B0604020202020204" pitchFamily="34" charset="0"/>
                <a:cs typeface="Arial" panose="020B0604020202020204" pitchFamily="34" charset="0"/>
              </a:rPr>
              <a:t>A</a:t>
            </a:r>
            <a:r>
              <a:rPr lang="fr-CM" sz="2800" dirty="0">
                <a:latin typeface="Arial" panose="020B0604020202020204" pitchFamily="34" charset="0"/>
                <a:cs typeface="Arial" panose="020B0604020202020204" pitchFamily="34" charset="0"/>
              </a:rPr>
              <a:t> l’Hôpital Central de Yaoundé, Centre des </a:t>
            </a:r>
            <a:r>
              <a:rPr lang="fr-CM" sz="2800" dirty="0" err="1">
                <a:latin typeface="Arial" panose="020B0604020202020204" pitchFamily="34" charset="0"/>
                <a:cs typeface="Arial" panose="020B0604020202020204" pitchFamily="34" charset="0"/>
              </a:rPr>
              <a:t>URgences</a:t>
            </a:r>
            <a:r>
              <a:rPr lang="fr-CM" sz="2800" dirty="0">
                <a:latin typeface="Arial" panose="020B0604020202020204" pitchFamily="34" charset="0"/>
                <a:cs typeface="Arial" panose="020B0604020202020204" pitchFamily="34" charset="0"/>
              </a:rPr>
              <a:t> de Yaoundé</a:t>
            </a:r>
          </a:p>
          <a:p>
            <a:pPr lvl="1">
              <a:lnSpc>
                <a:spcPct val="150000"/>
              </a:lnSpc>
              <a:buFont typeface="Wingdings" panose="05000000000000000000" pitchFamily="2" charset="2"/>
              <a:buChar char="§"/>
            </a:pPr>
            <a:r>
              <a:rPr lang="fr-CM" sz="2800" b="1" dirty="0">
                <a:latin typeface="Arial" panose="020B0604020202020204" pitchFamily="34" charset="0"/>
                <a:cs typeface="Arial" panose="020B0604020202020204" pitchFamily="34" charset="0"/>
              </a:rPr>
              <a:t>De</a:t>
            </a:r>
            <a:r>
              <a:rPr lang="fr-CM" sz="2800" dirty="0">
                <a:latin typeface="Arial" panose="020B0604020202020204" pitchFamily="34" charset="0"/>
                <a:cs typeface="Arial" panose="020B0604020202020204" pitchFamily="34" charset="0"/>
              </a:rPr>
              <a:t> Janvier 2021 à Avril 2021 sur la période de 2020</a:t>
            </a:r>
          </a:p>
          <a:p>
            <a:pPr lvl="1">
              <a:lnSpc>
                <a:spcPct val="150000"/>
              </a:lnSpc>
              <a:buFont typeface="Wingdings" panose="05000000000000000000" pitchFamily="2" charset="2"/>
              <a:buChar char="§"/>
            </a:pPr>
            <a:r>
              <a:rPr lang="fr-CM" sz="2800" b="1" dirty="0">
                <a:latin typeface="Arial" panose="020B0604020202020204" pitchFamily="34" charset="0"/>
                <a:cs typeface="Arial" panose="020B0604020202020204" pitchFamily="34" charset="0"/>
              </a:rPr>
              <a:t>Population cible </a:t>
            </a:r>
            <a:r>
              <a:rPr lang="fr-CM" sz="2800" dirty="0">
                <a:latin typeface="Arial" panose="020B0604020202020204" pitchFamily="34" charset="0"/>
                <a:cs typeface="Arial" panose="020B0604020202020204" pitchFamily="34" charset="0"/>
              </a:rPr>
              <a:t>: </a:t>
            </a:r>
            <a:r>
              <a:rPr lang="fr-FR" sz="2800" dirty="0">
                <a:latin typeface="Arial" panose="020B0604020202020204" pitchFamily="34" charset="0"/>
                <a:cs typeface="Arial" panose="020B0604020202020204" pitchFamily="34" charset="0"/>
              </a:rPr>
              <a:t>L</a:t>
            </a:r>
            <a:r>
              <a:rPr lang="fr-CM" sz="2800" dirty="0">
                <a:latin typeface="Arial" panose="020B0604020202020204" pitchFamily="34" charset="0"/>
                <a:cs typeface="Arial" panose="020B0604020202020204" pitchFamily="34" charset="0"/>
              </a:rPr>
              <a:t>es patients diagnostiqués et traités pour MTEV  </a:t>
            </a:r>
          </a:p>
          <a:p>
            <a:pPr lvl="1">
              <a:lnSpc>
                <a:spcPct val="150000"/>
              </a:lnSpc>
              <a:buFont typeface="Wingdings" panose="05000000000000000000" pitchFamily="2" charset="2"/>
              <a:buChar char="§"/>
            </a:pPr>
            <a:r>
              <a:rPr lang="fr-CM" sz="2800" b="1" dirty="0">
                <a:latin typeface="Arial" panose="020B0604020202020204" pitchFamily="34" charset="0"/>
                <a:cs typeface="Arial" panose="020B0604020202020204" pitchFamily="34" charset="0"/>
              </a:rPr>
              <a:t>Taille de l’échantillon </a:t>
            </a:r>
            <a:r>
              <a:rPr lang="fr-CM" sz="2800" dirty="0">
                <a:latin typeface="Arial" panose="020B0604020202020204" pitchFamily="34" charset="0"/>
                <a:cs typeface="Arial" panose="020B0604020202020204" pitchFamily="34" charset="0"/>
              </a:rPr>
              <a:t>: 25 patients pour une prévalence de 1,6 %</a:t>
            </a:r>
          </a:p>
          <a:p>
            <a:pPr lvl="1">
              <a:lnSpc>
                <a:spcPct val="150000"/>
              </a:lnSpc>
              <a:buFont typeface="Wingdings" panose="05000000000000000000" pitchFamily="2" charset="2"/>
              <a:buChar char="§"/>
            </a:pPr>
            <a:r>
              <a:rPr lang="fr-FR" sz="2800" b="1" dirty="0">
                <a:effectLst/>
                <a:latin typeface="Arial" panose="020B0604020202020204" pitchFamily="34" charset="0"/>
                <a:ea typeface="Calibri" panose="020F0502020204030204" pitchFamily="34" charset="0"/>
                <a:cs typeface="Arial" panose="020B0604020202020204" pitchFamily="34" charset="0"/>
              </a:rPr>
              <a:t>Les données collectées</a:t>
            </a:r>
            <a:r>
              <a:rPr lang="fr-FR" sz="2800" dirty="0">
                <a:effectLst/>
                <a:latin typeface="Arial" panose="020B0604020202020204" pitchFamily="34" charset="0"/>
                <a:ea typeface="Calibri" panose="020F0502020204030204" pitchFamily="34" charset="0"/>
                <a:cs typeface="Arial" panose="020B0604020202020204" pitchFamily="34" charset="0"/>
              </a:rPr>
              <a:t>:</a:t>
            </a:r>
            <a:r>
              <a:rPr lang="fr-FR" sz="2800" b="1" dirty="0">
                <a:effectLst/>
                <a:latin typeface="Arial" panose="020B0604020202020204" pitchFamily="34" charset="0"/>
                <a:ea typeface="Calibri" panose="020F0502020204030204" pitchFamily="34" charset="0"/>
                <a:cs typeface="Arial" panose="020B0604020202020204" pitchFamily="34" charset="0"/>
              </a:rPr>
              <a:t> </a:t>
            </a:r>
            <a:r>
              <a:rPr lang="fr-FR" sz="2800" dirty="0">
                <a:effectLst/>
                <a:latin typeface="Arial" panose="020B0604020202020204" pitchFamily="34" charset="0"/>
                <a:ea typeface="Calibri" panose="020F0502020204030204" pitchFamily="34" charset="0"/>
                <a:cs typeface="Arial" panose="020B0604020202020204" pitchFamily="34" charset="0"/>
              </a:rPr>
              <a:t>variables sociodémographiques, cliniques, thérapeutiques et les variables </a:t>
            </a:r>
            <a:r>
              <a:rPr lang="fr-FR" sz="2800" dirty="0">
                <a:latin typeface="Arial" panose="020B0604020202020204" pitchFamily="34" charset="0"/>
                <a:ea typeface="Calibri" panose="020F0502020204030204" pitchFamily="34" charset="0"/>
                <a:cs typeface="Arial" panose="020B0604020202020204" pitchFamily="34" charset="0"/>
              </a:rPr>
              <a:t>énergétiques d’équivalents métaboliques </a:t>
            </a:r>
            <a:r>
              <a:rPr lang="fr-FR" sz="2800" dirty="0">
                <a:effectLst/>
                <a:latin typeface="Arial" panose="020B0604020202020204" pitchFamily="34" charset="0"/>
                <a:ea typeface="Calibri" panose="020F0502020204030204" pitchFamily="34" charset="0"/>
                <a:cs typeface="Arial" panose="020B0604020202020204" pitchFamily="34" charset="0"/>
              </a:rPr>
              <a:t> </a:t>
            </a:r>
          </a:p>
          <a:p>
            <a:pPr lvl="1">
              <a:lnSpc>
                <a:spcPct val="150000"/>
              </a:lnSpc>
              <a:buFont typeface="Wingdings" panose="05000000000000000000" pitchFamily="2" charset="2"/>
              <a:buChar char="§"/>
            </a:pPr>
            <a:endParaRPr lang="fr-CM" sz="28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
            </a:pPr>
            <a:endParaRPr lang="fr-FR" dirty="0">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C68AAB13-A3E9-4C48-BE48-53A88336B85A}"/>
              </a:ext>
            </a:extLst>
          </p:cNvPr>
          <p:cNvSpPr>
            <a:spLocks noGrp="1"/>
          </p:cNvSpPr>
          <p:nvPr>
            <p:ph type="sldNum" sz="quarter" idx="12"/>
          </p:nvPr>
        </p:nvSpPr>
        <p:spPr/>
        <p:txBody>
          <a:bodyPr/>
          <a:lstStyle/>
          <a:p>
            <a:fld id="{6D9168F9-DA3B-4887-84BF-248E899EEAE3}" type="slidenum">
              <a:rPr lang="fr-CM" smtClean="0"/>
              <a:t>7</a:t>
            </a:fld>
            <a:endParaRPr lang="fr-CM"/>
          </a:p>
        </p:txBody>
      </p:sp>
    </p:spTree>
    <p:extLst>
      <p:ext uri="{BB962C8B-B14F-4D97-AF65-F5344CB8AC3E}">
        <p14:creationId xmlns:p14="http://schemas.microsoft.com/office/powerpoint/2010/main" val="689659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p:txBody>
          <a:bodyPr>
            <a:normAutofit/>
          </a:bodyPr>
          <a:lstStyle/>
          <a:p>
            <a:r>
              <a:rPr lang="fr-FR" sz="4000" dirty="0">
                <a:latin typeface="Arial Black" panose="020B0A04020102020204" pitchFamily="34" charset="0"/>
              </a:rPr>
              <a:t>METHODOLOGIE (2/5)</a:t>
            </a:r>
            <a:endParaRPr lang="fr-CM" sz="4000" dirty="0">
              <a:latin typeface="Arial Black" panose="020B0A04020102020204" pitchFamily="34" charset="0"/>
            </a:endParaRPr>
          </a:p>
        </p:txBody>
      </p:sp>
      <p:sp>
        <p:nvSpPr>
          <p:cNvPr id="4" name="Espace réservé du contenu 3">
            <a:extLst>
              <a:ext uri="{FF2B5EF4-FFF2-40B4-BE49-F238E27FC236}">
                <a16:creationId xmlns:a16="http://schemas.microsoft.com/office/drawing/2014/main" id="{DB6883BD-C2B6-4C4A-9715-E76559BE08B2}"/>
              </a:ext>
            </a:extLst>
          </p:cNvPr>
          <p:cNvSpPr>
            <a:spLocks noGrp="1"/>
          </p:cNvSpPr>
          <p:nvPr>
            <p:ph sz="half" idx="1"/>
          </p:nvPr>
        </p:nvSpPr>
        <p:spPr>
          <a:xfrm>
            <a:off x="1036320" y="1737360"/>
            <a:ext cx="6566105" cy="4379355"/>
          </a:xfrm>
        </p:spPr>
        <p:txBody>
          <a:bodyPr>
            <a:noAutofit/>
          </a:bodyPr>
          <a:lstStyle/>
          <a:p>
            <a:pPr>
              <a:lnSpc>
                <a:spcPct val="150000"/>
              </a:lnSpc>
              <a:buFont typeface="Wingdings" panose="05000000000000000000" pitchFamily="2" charset="2"/>
              <a:buChar char="§"/>
            </a:pPr>
            <a:r>
              <a:rPr lang="fr-FR" sz="2400" b="1" dirty="0">
                <a:latin typeface="Arial" panose="020B0604020202020204" pitchFamily="34" charset="0"/>
                <a:cs typeface="Arial" panose="020B0604020202020204" pitchFamily="34" charset="0"/>
              </a:rPr>
              <a:t>Questionnaire de DASI</a:t>
            </a:r>
            <a:r>
              <a:rPr lang="fr-FR" sz="2400" dirty="0">
                <a:latin typeface="Arial" panose="020B0604020202020204" pitchFamily="34" charset="0"/>
                <a:cs typeface="Arial" panose="020B0604020202020204" pitchFamily="34" charset="0"/>
              </a:rPr>
              <a:t>: 12 items avec un score allant de 0 à 58,2</a:t>
            </a:r>
          </a:p>
          <a:p>
            <a:pPr lvl="1">
              <a:lnSpc>
                <a:spcPct val="150000"/>
              </a:lnSpc>
              <a:buFont typeface="Wingdings" panose="05000000000000000000" pitchFamily="2" charset="2"/>
              <a:buChar char="ü"/>
            </a:pPr>
            <a:r>
              <a:rPr lang="fr-FR" sz="2200" dirty="0">
                <a:latin typeface="Arial" panose="020B0604020202020204" pitchFamily="34" charset="0"/>
                <a:cs typeface="Arial" panose="020B0604020202020204" pitchFamily="34" charset="0"/>
              </a:rPr>
              <a:t>Calcul de la capacité fonctionnelle: </a:t>
            </a:r>
          </a:p>
          <a:p>
            <a:pPr marL="384048" lvl="2" indent="0">
              <a:lnSpc>
                <a:spcPct val="150000"/>
              </a:lnSpc>
              <a:buNone/>
            </a:pPr>
            <a:r>
              <a:rPr lang="fr-FR" sz="1800" dirty="0">
                <a:latin typeface="Arial" panose="020B0604020202020204" pitchFamily="34" charset="0"/>
                <a:cs typeface="Arial" panose="020B0604020202020204" pitchFamily="34" charset="0"/>
              </a:rPr>
              <a:t>(0,43 X Indice DASI + 9,6) / 3,5 </a:t>
            </a:r>
            <a:r>
              <a:rPr lang="fr-FR" sz="1800" dirty="0" err="1">
                <a:latin typeface="Arial" panose="020B0604020202020204" pitchFamily="34" charset="0"/>
                <a:cs typeface="Arial" panose="020B0604020202020204" pitchFamily="34" charset="0"/>
              </a:rPr>
              <a:t>METs</a:t>
            </a:r>
            <a:endParaRPr lang="fr-FR" sz="1800" dirty="0">
              <a:latin typeface="Arial" panose="020B0604020202020204" pitchFamily="34" charset="0"/>
              <a:cs typeface="Arial" panose="020B0604020202020204" pitchFamily="34" charset="0"/>
            </a:endParaRPr>
          </a:p>
          <a:p>
            <a:pPr marL="201168" lvl="1" indent="0">
              <a:lnSpc>
                <a:spcPct val="150000"/>
              </a:lnSpc>
              <a:buNone/>
            </a:pPr>
            <a:endParaRPr lang="fr-FR" sz="1100" dirty="0">
              <a:latin typeface="Arial" panose="020B0604020202020204" pitchFamily="34" charset="0"/>
              <a:cs typeface="Arial" panose="020B0604020202020204" pitchFamily="34" charset="0"/>
            </a:endParaRPr>
          </a:p>
          <a:p>
            <a:pPr lvl="3">
              <a:lnSpc>
                <a:spcPct val="150000"/>
              </a:lnSpc>
              <a:buFont typeface="Wingdings" panose="05000000000000000000" pitchFamily="2" charset="2"/>
              <a:buChar char="ü"/>
            </a:pPr>
            <a:r>
              <a:rPr lang="fr-FR" sz="2200" dirty="0">
                <a:solidFill>
                  <a:srgbClr val="00B050"/>
                </a:solidFill>
                <a:latin typeface="Arial" panose="020B0604020202020204" pitchFamily="34" charset="0"/>
                <a:cs typeface="Arial" panose="020B0604020202020204" pitchFamily="34" charset="0"/>
              </a:rPr>
              <a:t>Faible</a:t>
            </a:r>
            <a:r>
              <a:rPr lang="fr-FR" sz="2200" dirty="0">
                <a:solidFill>
                  <a:srgbClr val="0070C0"/>
                </a:solidFill>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 &lt; 3 </a:t>
            </a:r>
            <a:r>
              <a:rPr lang="fr-FR" sz="2200" dirty="0" err="1">
                <a:latin typeface="Arial" panose="020B0604020202020204" pitchFamily="34" charset="0"/>
                <a:cs typeface="Arial" panose="020B0604020202020204" pitchFamily="34" charset="0"/>
              </a:rPr>
              <a:t>METs</a:t>
            </a:r>
            <a:endParaRPr lang="fr-FR" sz="2200" dirty="0">
              <a:latin typeface="Arial" panose="020B0604020202020204" pitchFamily="34" charset="0"/>
              <a:cs typeface="Arial" panose="020B0604020202020204" pitchFamily="34" charset="0"/>
            </a:endParaRPr>
          </a:p>
          <a:p>
            <a:pPr lvl="3">
              <a:lnSpc>
                <a:spcPct val="150000"/>
              </a:lnSpc>
              <a:buFont typeface="Wingdings" panose="05000000000000000000" pitchFamily="2" charset="2"/>
              <a:buChar char="ü"/>
            </a:pPr>
            <a:r>
              <a:rPr lang="fr-FR" sz="2200" dirty="0">
                <a:solidFill>
                  <a:srgbClr val="00B050"/>
                </a:solidFill>
                <a:latin typeface="Arial" panose="020B0604020202020204" pitchFamily="34" charset="0"/>
                <a:cs typeface="Arial" panose="020B0604020202020204" pitchFamily="34" charset="0"/>
              </a:rPr>
              <a:t>Modéré</a:t>
            </a:r>
            <a:r>
              <a:rPr lang="fr-FR" sz="2200" dirty="0">
                <a:solidFill>
                  <a:srgbClr val="0070C0"/>
                </a:solidFill>
                <a:latin typeface="Arial" panose="020B0604020202020204" pitchFamily="34" charset="0"/>
                <a:cs typeface="Arial" panose="020B0604020202020204" pitchFamily="34" charset="0"/>
              </a:rPr>
              <a:t> </a:t>
            </a:r>
            <a:r>
              <a:rPr lang="fr-FR" sz="2200" dirty="0">
                <a:latin typeface="Arial" panose="020B0604020202020204" pitchFamily="34" charset="0"/>
                <a:cs typeface="Arial" panose="020B0604020202020204" pitchFamily="34" charset="0"/>
              </a:rPr>
              <a:t>: [3 – 6] </a:t>
            </a:r>
            <a:r>
              <a:rPr lang="fr-FR" sz="2200" dirty="0" err="1">
                <a:latin typeface="Arial" panose="020B0604020202020204" pitchFamily="34" charset="0"/>
                <a:cs typeface="Arial" panose="020B0604020202020204" pitchFamily="34" charset="0"/>
              </a:rPr>
              <a:t>METs</a:t>
            </a:r>
            <a:r>
              <a:rPr lang="fr-FR" sz="2200" dirty="0">
                <a:latin typeface="Arial" panose="020B0604020202020204" pitchFamily="34" charset="0"/>
                <a:cs typeface="Arial" panose="020B0604020202020204" pitchFamily="34" charset="0"/>
              </a:rPr>
              <a:t> </a:t>
            </a:r>
          </a:p>
          <a:p>
            <a:pPr lvl="3">
              <a:lnSpc>
                <a:spcPct val="150000"/>
              </a:lnSpc>
              <a:buFont typeface="Wingdings" panose="05000000000000000000" pitchFamily="2" charset="2"/>
              <a:buChar char="ü"/>
            </a:pPr>
            <a:r>
              <a:rPr lang="fr-FR" sz="2200" dirty="0">
                <a:solidFill>
                  <a:srgbClr val="00B050"/>
                </a:solidFill>
                <a:latin typeface="Arial" panose="020B0604020202020204" pitchFamily="34" charset="0"/>
                <a:cs typeface="Arial" panose="020B0604020202020204" pitchFamily="34" charset="0"/>
              </a:rPr>
              <a:t>Très bonne</a:t>
            </a:r>
            <a:r>
              <a:rPr lang="fr-FR" sz="2200" dirty="0">
                <a:latin typeface="Arial" panose="020B0604020202020204" pitchFamily="34" charset="0"/>
                <a:cs typeface="Arial" panose="020B0604020202020204" pitchFamily="34" charset="0"/>
              </a:rPr>
              <a:t> : &gt; 6 </a:t>
            </a:r>
            <a:r>
              <a:rPr lang="fr-FR" sz="2200" dirty="0" err="1">
                <a:latin typeface="Arial" panose="020B0604020202020204" pitchFamily="34" charset="0"/>
                <a:cs typeface="Arial" panose="020B0604020202020204" pitchFamily="34" charset="0"/>
              </a:rPr>
              <a:t>METs</a:t>
            </a:r>
            <a:r>
              <a:rPr lang="fr-FR" sz="2200" dirty="0">
                <a:latin typeface="Arial" panose="020B0604020202020204" pitchFamily="34" charset="0"/>
                <a:cs typeface="Arial" panose="020B0604020202020204" pitchFamily="34" charset="0"/>
              </a:rPr>
              <a:t> </a:t>
            </a:r>
          </a:p>
          <a:p>
            <a:pPr>
              <a:lnSpc>
                <a:spcPct val="150000"/>
              </a:lnSpc>
            </a:pPr>
            <a:endParaRPr lang="fr-CM" sz="2400" dirty="0">
              <a:latin typeface="Arial" panose="020B0604020202020204" pitchFamily="34" charset="0"/>
              <a:cs typeface="Arial" panose="020B0604020202020204" pitchFamily="34" charset="0"/>
            </a:endParaRPr>
          </a:p>
        </p:txBody>
      </p:sp>
      <p:pic>
        <p:nvPicPr>
          <p:cNvPr id="6" name="Espace réservé du contenu 5">
            <a:extLst>
              <a:ext uri="{FF2B5EF4-FFF2-40B4-BE49-F238E27FC236}">
                <a16:creationId xmlns:a16="http://schemas.microsoft.com/office/drawing/2014/main" id="{572EB883-BC44-4839-96CA-8597D2FB9230}"/>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7515" t="5484" r="6417" b="3602"/>
          <a:stretch/>
        </p:blipFill>
        <p:spPr>
          <a:xfrm>
            <a:off x="7602425" y="749473"/>
            <a:ext cx="4314367" cy="4909352"/>
          </a:xfrm>
          <a:prstGeom prst="rect">
            <a:avLst/>
          </a:prstGeom>
        </p:spPr>
      </p:pic>
      <p:sp>
        <p:nvSpPr>
          <p:cNvPr id="8" name="Espace réservé du numéro de diapositive 7">
            <a:extLst>
              <a:ext uri="{FF2B5EF4-FFF2-40B4-BE49-F238E27FC236}">
                <a16:creationId xmlns:a16="http://schemas.microsoft.com/office/drawing/2014/main" id="{31BB7BCF-C51D-4130-A986-88D0E07A25C6}"/>
              </a:ext>
            </a:extLst>
          </p:cNvPr>
          <p:cNvSpPr>
            <a:spLocks noGrp="1"/>
          </p:cNvSpPr>
          <p:nvPr>
            <p:ph type="sldNum" sz="quarter" idx="12"/>
          </p:nvPr>
        </p:nvSpPr>
        <p:spPr>
          <a:xfrm>
            <a:off x="8960527" y="6471175"/>
            <a:ext cx="2743200" cy="365125"/>
          </a:xfrm>
        </p:spPr>
        <p:txBody>
          <a:bodyPr/>
          <a:lstStyle/>
          <a:p>
            <a:fld id="{6D9168F9-DA3B-4887-84BF-248E899EEAE3}" type="slidenum">
              <a:rPr lang="fr-CM" smtClean="0"/>
              <a:t>8</a:t>
            </a:fld>
            <a:endParaRPr lang="fr-CM"/>
          </a:p>
        </p:txBody>
      </p:sp>
      <p:sp>
        <p:nvSpPr>
          <p:cNvPr id="7" name="ZoneTexte 6">
            <a:extLst>
              <a:ext uri="{FF2B5EF4-FFF2-40B4-BE49-F238E27FC236}">
                <a16:creationId xmlns:a16="http://schemas.microsoft.com/office/drawing/2014/main" id="{BB9AC0F5-65C3-4756-8069-7B127992C682}"/>
              </a:ext>
            </a:extLst>
          </p:cNvPr>
          <p:cNvSpPr txBox="1"/>
          <p:nvPr/>
        </p:nvSpPr>
        <p:spPr>
          <a:xfrm>
            <a:off x="7745208" y="5765357"/>
            <a:ext cx="4446792" cy="430887"/>
          </a:xfrm>
          <a:prstGeom prst="rect">
            <a:avLst/>
          </a:prstGeom>
          <a:noFill/>
        </p:spPr>
        <p:txBody>
          <a:bodyPr wrap="square" rtlCol="0">
            <a:spAutoFit/>
          </a:bodyPr>
          <a:lstStyle/>
          <a:p>
            <a:r>
              <a:rPr lang="fr-CM" sz="2200" dirty="0">
                <a:latin typeface="Arial" panose="020B0604020202020204" pitchFamily="34" charset="0"/>
                <a:cs typeface="Arial" panose="020B0604020202020204" pitchFamily="34" charset="0"/>
              </a:rPr>
              <a:t>Questionnaire de DASI</a:t>
            </a:r>
          </a:p>
        </p:txBody>
      </p:sp>
      <p:sp>
        <p:nvSpPr>
          <p:cNvPr id="9" name="ZoneTexte 8">
            <a:extLst>
              <a:ext uri="{FF2B5EF4-FFF2-40B4-BE49-F238E27FC236}">
                <a16:creationId xmlns:a16="http://schemas.microsoft.com/office/drawing/2014/main" id="{E438A116-790A-45A0-8A65-8F0C8C114B58}"/>
              </a:ext>
            </a:extLst>
          </p:cNvPr>
          <p:cNvSpPr txBox="1"/>
          <p:nvPr/>
        </p:nvSpPr>
        <p:spPr>
          <a:xfrm>
            <a:off x="384700" y="6116715"/>
            <a:ext cx="2491666" cy="246221"/>
          </a:xfrm>
          <a:prstGeom prst="rect">
            <a:avLst/>
          </a:prstGeom>
          <a:noFill/>
        </p:spPr>
        <p:txBody>
          <a:bodyPr wrap="square" rtlCol="0">
            <a:spAutoFit/>
          </a:bodyPr>
          <a:lstStyle/>
          <a:p>
            <a:r>
              <a:rPr lang="fr-CM" sz="1000" b="0" i="0" dirty="0" err="1">
                <a:solidFill>
                  <a:srgbClr val="212121"/>
                </a:solidFill>
                <a:effectLst/>
                <a:latin typeface="Arial" panose="020B0604020202020204" pitchFamily="34" charset="0"/>
                <a:cs typeface="Arial" panose="020B0604020202020204" pitchFamily="34" charset="0"/>
              </a:rPr>
              <a:t>Hlatky</a:t>
            </a:r>
            <a:r>
              <a:rPr lang="fr-CM" sz="1000" b="0" i="0" dirty="0">
                <a:solidFill>
                  <a:srgbClr val="212121"/>
                </a:solidFill>
                <a:effectLst/>
                <a:latin typeface="Arial" panose="020B0604020202020204" pitchFamily="34" charset="0"/>
                <a:cs typeface="Arial" panose="020B0604020202020204" pitchFamily="34" charset="0"/>
              </a:rPr>
              <a:t> MA et al. </a:t>
            </a:r>
            <a:endParaRPr lang="fr-CM"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3971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99445D-BFD6-4DC5-A6E4-A499983460A0}"/>
              </a:ext>
            </a:extLst>
          </p:cNvPr>
          <p:cNvSpPr>
            <a:spLocks noGrp="1"/>
          </p:cNvSpPr>
          <p:nvPr>
            <p:ph type="title"/>
          </p:nvPr>
        </p:nvSpPr>
        <p:spPr/>
        <p:txBody>
          <a:bodyPr>
            <a:normAutofit/>
          </a:bodyPr>
          <a:lstStyle/>
          <a:p>
            <a:r>
              <a:rPr lang="fr-FR" sz="4000" dirty="0">
                <a:latin typeface="Arial Black" panose="020B0A04020102020204" pitchFamily="34" charset="0"/>
              </a:rPr>
              <a:t>METHODOLOGIE (3/5)</a:t>
            </a:r>
            <a:endParaRPr lang="fr-CM" sz="4000" dirty="0">
              <a:latin typeface="Arial Black" panose="020B0A04020102020204" pitchFamily="34" charset="0"/>
            </a:endParaRPr>
          </a:p>
        </p:txBody>
      </p:sp>
      <p:sp>
        <p:nvSpPr>
          <p:cNvPr id="4" name="Espace réservé du contenu 3">
            <a:extLst>
              <a:ext uri="{FF2B5EF4-FFF2-40B4-BE49-F238E27FC236}">
                <a16:creationId xmlns:a16="http://schemas.microsoft.com/office/drawing/2014/main" id="{DB6883BD-C2B6-4C4A-9715-E76559BE08B2}"/>
              </a:ext>
            </a:extLst>
          </p:cNvPr>
          <p:cNvSpPr>
            <a:spLocks noGrp="1"/>
          </p:cNvSpPr>
          <p:nvPr>
            <p:ph sz="half" idx="1"/>
          </p:nvPr>
        </p:nvSpPr>
        <p:spPr>
          <a:xfrm>
            <a:off x="1097279" y="1825625"/>
            <a:ext cx="6404995" cy="4351338"/>
          </a:xfrm>
        </p:spPr>
        <p:txBody>
          <a:bodyPr/>
          <a:lstStyle/>
          <a:p>
            <a:pPr>
              <a:lnSpc>
                <a:spcPct val="150000"/>
              </a:lnSpc>
              <a:buFont typeface="Wingdings" panose="05000000000000000000" pitchFamily="2" charset="2"/>
              <a:buChar char="§"/>
            </a:pPr>
            <a:r>
              <a:rPr lang="fr-FR" sz="2800" b="1" dirty="0">
                <a:latin typeface="Arial" panose="020B0604020202020204" pitchFamily="34" charset="0"/>
                <a:cs typeface="Arial" panose="020B0604020202020204" pitchFamily="34" charset="0"/>
              </a:rPr>
              <a:t>Test de marche </a:t>
            </a:r>
            <a:r>
              <a:rPr lang="fr-FR" sz="2800" dirty="0">
                <a:latin typeface="Arial" panose="020B0604020202020204" pitchFamily="34" charset="0"/>
                <a:cs typeface="Arial" panose="020B0604020202020204" pitchFamily="34" charset="0"/>
              </a:rPr>
              <a:t>: distance parcourue pendant 6 minutes</a:t>
            </a:r>
          </a:p>
          <a:p>
            <a:pPr>
              <a:lnSpc>
                <a:spcPct val="150000"/>
              </a:lnSpc>
              <a:buFont typeface="Wingdings" panose="05000000000000000000" pitchFamily="2" charset="2"/>
              <a:buChar char="§"/>
            </a:pPr>
            <a:endParaRPr lang="fr-FR" sz="2800" dirty="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
            </a:pPr>
            <a:r>
              <a:rPr lang="fr-FR" sz="2800" dirty="0">
                <a:latin typeface="Arial" panose="020B0604020202020204" pitchFamily="34" charset="0"/>
                <a:cs typeface="Arial" panose="020B0604020202020204" pitchFamily="34" charset="0"/>
              </a:rPr>
              <a:t>Capacité fonctionnelle normale si distance de 6 minutes supérieure ou égale à la distance théorique</a:t>
            </a:r>
          </a:p>
          <a:p>
            <a:endParaRPr lang="fr-CM" dirty="0"/>
          </a:p>
        </p:txBody>
      </p:sp>
      <p:pic>
        <p:nvPicPr>
          <p:cNvPr id="6" name="Espace réservé du contenu 5">
            <a:extLst>
              <a:ext uri="{FF2B5EF4-FFF2-40B4-BE49-F238E27FC236}">
                <a16:creationId xmlns:a16="http://schemas.microsoft.com/office/drawing/2014/main" id="{8FE8E1DA-4607-4230-BA6C-0E3533C79245}"/>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318713" y="1684271"/>
            <a:ext cx="3017043" cy="4022725"/>
          </a:xfrm>
          <a:prstGeom prst="rect">
            <a:avLst/>
          </a:prstGeom>
        </p:spPr>
      </p:pic>
      <p:sp>
        <p:nvSpPr>
          <p:cNvPr id="3" name="Espace réservé du numéro de diapositive 2">
            <a:extLst>
              <a:ext uri="{FF2B5EF4-FFF2-40B4-BE49-F238E27FC236}">
                <a16:creationId xmlns:a16="http://schemas.microsoft.com/office/drawing/2014/main" id="{56DA14C6-C860-4DAA-AA4D-E97FC3CF3D2D}"/>
              </a:ext>
            </a:extLst>
          </p:cNvPr>
          <p:cNvSpPr>
            <a:spLocks noGrp="1"/>
          </p:cNvSpPr>
          <p:nvPr>
            <p:ph type="sldNum" sz="quarter" idx="12"/>
          </p:nvPr>
        </p:nvSpPr>
        <p:spPr/>
        <p:txBody>
          <a:bodyPr/>
          <a:lstStyle/>
          <a:p>
            <a:fld id="{6D9168F9-DA3B-4887-84BF-248E899EEAE3}" type="slidenum">
              <a:rPr lang="fr-CM" smtClean="0"/>
              <a:t>9</a:t>
            </a:fld>
            <a:endParaRPr lang="fr-CM"/>
          </a:p>
        </p:txBody>
      </p:sp>
      <p:sp>
        <p:nvSpPr>
          <p:cNvPr id="7" name="ZoneTexte 6">
            <a:extLst>
              <a:ext uri="{FF2B5EF4-FFF2-40B4-BE49-F238E27FC236}">
                <a16:creationId xmlns:a16="http://schemas.microsoft.com/office/drawing/2014/main" id="{D4F23BC0-0D5C-423A-8D94-F8815C08433C}"/>
              </a:ext>
            </a:extLst>
          </p:cNvPr>
          <p:cNvSpPr txBox="1"/>
          <p:nvPr/>
        </p:nvSpPr>
        <p:spPr>
          <a:xfrm>
            <a:off x="7941620" y="5715298"/>
            <a:ext cx="3917675" cy="461665"/>
          </a:xfrm>
          <a:prstGeom prst="rect">
            <a:avLst/>
          </a:prstGeom>
          <a:noFill/>
        </p:spPr>
        <p:txBody>
          <a:bodyPr wrap="square" rtlCol="0">
            <a:spAutoFit/>
          </a:bodyPr>
          <a:lstStyle/>
          <a:p>
            <a:r>
              <a:rPr lang="fr-CM" sz="2400" dirty="0"/>
              <a:t>Test de marche de 6 minutes</a:t>
            </a:r>
            <a:endParaRPr lang="fr-CM" dirty="0"/>
          </a:p>
        </p:txBody>
      </p:sp>
      <p:sp>
        <p:nvSpPr>
          <p:cNvPr id="5" name="Ellipse 4">
            <a:extLst>
              <a:ext uri="{FF2B5EF4-FFF2-40B4-BE49-F238E27FC236}">
                <a16:creationId xmlns:a16="http://schemas.microsoft.com/office/drawing/2014/main" id="{185455E4-D277-4834-918A-8ECD0C1B545E}"/>
              </a:ext>
            </a:extLst>
          </p:cNvPr>
          <p:cNvSpPr/>
          <p:nvPr/>
        </p:nvSpPr>
        <p:spPr>
          <a:xfrm>
            <a:off x="9144001" y="2467993"/>
            <a:ext cx="319595" cy="372862"/>
          </a:xfrm>
          <a:prstGeom prst="ellipse">
            <a:avLst/>
          </a:prstGeom>
          <a:solidFill>
            <a:schemeClr val="accent4">
              <a:lumMod val="5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M">
              <a:ln>
                <a:solidFill>
                  <a:schemeClr val="tx1"/>
                </a:solidFill>
              </a:ln>
              <a:solidFill>
                <a:schemeClr val="tx1"/>
              </a:solidFill>
            </a:endParaRPr>
          </a:p>
        </p:txBody>
      </p:sp>
    </p:spTree>
    <p:extLst>
      <p:ext uri="{BB962C8B-B14F-4D97-AF65-F5344CB8AC3E}">
        <p14:creationId xmlns:p14="http://schemas.microsoft.com/office/powerpoint/2010/main" val="3939972608"/>
      </p:ext>
    </p:extLst>
  </p:cSld>
  <p:clrMapOvr>
    <a:masterClrMapping/>
  </p:clrMapOvr>
</p:sld>
</file>

<file path=ppt/theme/theme1.xml><?xml version="1.0" encoding="utf-8"?>
<a:theme xmlns:a="http://schemas.openxmlformats.org/drawingml/2006/main" name="Rétrospective">
  <a:themeElements>
    <a:clrScheme name="Rétrospective">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1172</Words>
  <Application>Microsoft Office PowerPoint</Application>
  <PresentationFormat>Grand écran</PresentationFormat>
  <Paragraphs>197</Paragraphs>
  <Slides>18</Slides>
  <Notes>3</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18</vt:i4>
      </vt:variant>
    </vt:vector>
  </HeadingPairs>
  <TitlesOfParts>
    <vt:vector size="26" baseType="lpstr">
      <vt:lpstr>Arial</vt:lpstr>
      <vt:lpstr>Arial Black</vt:lpstr>
      <vt:lpstr>Arial Narrow</vt:lpstr>
      <vt:lpstr>Calibri</vt:lpstr>
      <vt:lpstr>Calibri Light</vt:lpstr>
      <vt:lpstr>Times New Roman</vt:lpstr>
      <vt:lpstr>Wingdings</vt:lpstr>
      <vt:lpstr>Rétrospective</vt:lpstr>
      <vt:lpstr>CAPACITÉ FONCTIONNELLE DES PATIENTS AYANT EU UNE MALADIE THROMBO-EMBOLIQUE VEINEUSE APRÈS 6 MOIS À 1 AN DE TRAITEMENT</vt:lpstr>
      <vt:lpstr>PLAN </vt:lpstr>
      <vt:lpstr>INTRODUCTION (1/3)</vt:lpstr>
      <vt:lpstr>INTRODUCTION (2/3)</vt:lpstr>
      <vt:lpstr>INTRODUCTION (3/3)</vt:lpstr>
      <vt:lpstr>OBJECTIF </vt:lpstr>
      <vt:lpstr>METHODOLOGIE (1/5)</vt:lpstr>
      <vt:lpstr>METHODOLOGIE (2/5)</vt:lpstr>
      <vt:lpstr>METHODOLOGIE (3/5)</vt:lpstr>
      <vt:lpstr>METHODOLOGIE (4/5)</vt:lpstr>
      <vt:lpstr>METHODOLOGIE (5/5)</vt:lpstr>
      <vt:lpstr>RESULTATS ET DISCUSSION (1/5)</vt:lpstr>
      <vt:lpstr>RESULTATS ET DISCUSSION (2/5)</vt:lpstr>
      <vt:lpstr>RESULTATS ET DISCUSSION (3/5)</vt:lpstr>
      <vt:lpstr>RESULTATS ET DISCUSSION (4/5)</vt:lpstr>
      <vt:lpstr>RESULTATS ET DISCUSSION (5/5)</vt:lpstr>
      <vt:lpstr>CONCLUSION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Chris Nadège NGANOU GNINDJIO</dc:creator>
  <cp:lastModifiedBy>Chris Nadège NGANOU GNINDJIO</cp:lastModifiedBy>
  <cp:revision>11</cp:revision>
  <dcterms:created xsi:type="dcterms:W3CDTF">2021-10-28T05:29:15Z</dcterms:created>
  <dcterms:modified xsi:type="dcterms:W3CDTF">2021-10-28T10:01:01Z</dcterms:modified>
</cp:coreProperties>
</file>